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5"/>
  </p:notesMasterIdLst>
  <p:handoutMasterIdLst>
    <p:handoutMasterId r:id="rId36"/>
  </p:handoutMasterIdLst>
  <p:sldIdLst>
    <p:sldId id="416" r:id="rId2"/>
    <p:sldId id="417" r:id="rId3"/>
    <p:sldId id="438" r:id="rId4"/>
    <p:sldId id="446" r:id="rId5"/>
    <p:sldId id="415" r:id="rId6"/>
    <p:sldId id="441" r:id="rId7"/>
    <p:sldId id="436" r:id="rId8"/>
    <p:sldId id="439" r:id="rId9"/>
    <p:sldId id="442" r:id="rId10"/>
    <p:sldId id="443" r:id="rId11"/>
    <p:sldId id="444" r:id="rId12"/>
    <p:sldId id="437" r:id="rId13"/>
    <p:sldId id="424" r:id="rId14"/>
    <p:sldId id="421" r:id="rId15"/>
    <p:sldId id="429" r:id="rId16"/>
    <p:sldId id="431" r:id="rId17"/>
    <p:sldId id="350" r:id="rId18"/>
    <p:sldId id="432" r:id="rId19"/>
    <p:sldId id="427" r:id="rId20"/>
    <p:sldId id="383" r:id="rId21"/>
    <p:sldId id="433" r:id="rId22"/>
    <p:sldId id="361" r:id="rId23"/>
    <p:sldId id="430" r:id="rId24"/>
    <p:sldId id="434" r:id="rId25"/>
    <p:sldId id="435" r:id="rId26"/>
    <p:sldId id="445" r:id="rId27"/>
    <p:sldId id="387" r:id="rId28"/>
    <p:sldId id="367" r:id="rId29"/>
    <p:sldId id="447" r:id="rId30"/>
    <p:sldId id="351" r:id="rId31"/>
    <p:sldId id="448" r:id="rId32"/>
    <p:sldId id="450" r:id="rId33"/>
    <p:sldId id="451" r:id="rId34"/>
  </p:sldIdLst>
  <p:sldSz cx="9906000" cy="6858000" type="A4"/>
  <p:notesSz cx="7053263" cy="10180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5" d="100"/>
          <a:sy n="45" d="100"/>
        </p:scale>
        <p:origin x="1134" y="4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57024" cy="509442"/>
          </a:xfrm>
          <a:prstGeom prst="rect">
            <a:avLst/>
          </a:prstGeom>
        </p:spPr>
        <p:txBody>
          <a:bodyPr vert="horz" lIns="94915" tIns="47457" rIns="94915" bIns="4745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94577" y="0"/>
            <a:ext cx="3057023" cy="509442"/>
          </a:xfrm>
          <a:prstGeom prst="rect">
            <a:avLst/>
          </a:prstGeom>
        </p:spPr>
        <p:txBody>
          <a:bodyPr vert="horz" lIns="94915" tIns="47457" rIns="94915" bIns="47457" rtlCol="0"/>
          <a:lstStyle>
            <a:lvl1pPr algn="r">
              <a:defRPr sz="1200"/>
            </a:lvl1pPr>
          </a:lstStyle>
          <a:p>
            <a:fld id="{A4229BB7-1179-7C4F-A005-EBE9DA526A87}" type="datetimeFigureOut">
              <a:rPr kumimoji="1" lang="ja-JP" altLang="en-US" smtClean="0"/>
              <a:t>2020/8/27</a:t>
            </a:fld>
            <a:endParaRPr kumimoji="1" lang="ja-JP" altLang="en-US"/>
          </a:p>
        </p:txBody>
      </p:sp>
      <p:sp>
        <p:nvSpPr>
          <p:cNvPr id="4" name="フッター プレースホルダー 3"/>
          <p:cNvSpPr>
            <a:spLocks noGrp="1"/>
          </p:cNvSpPr>
          <p:nvPr>
            <p:ph type="ftr" sz="quarter" idx="2"/>
          </p:nvPr>
        </p:nvSpPr>
        <p:spPr>
          <a:xfrm>
            <a:off x="0" y="9669558"/>
            <a:ext cx="3057024" cy="509441"/>
          </a:xfrm>
          <a:prstGeom prst="rect">
            <a:avLst/>
          </a:prstGeom>
        </p:spPr>
        <p:txBody>
          <a:bodyPr vert="horz" lIns="94915" tIns="47457" rIns="94915" bIns="4745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94577" y="9669558"/>
            <a:ext cx="3057023" cy="509441"/>
          </a:xfrm>
          <a:prstGeom prst="rect">
            <a:avLst/>
          </a:prstGeom>
        </p:spPr>
        <p:txBody>
          <a:bodyPr vert="horz" lIns="94915" tIns="47457" rIns="94915" bIns="47457" rtlCol="0" anchor="b"/>
          <a:lstStyle>
            <a:lvl1pPr algn="r">
              <a:defRPr sz="1200"/>
            </a:lvl1pPr>
          </a:lstStyle>
          <a:p>
            <a:fld id="{91CD295B-C26D-4E4E-9797-1506EEFEB020}" type="slidenum">
              <a:rPr kumimoji="1" lang="ja-JP" altLang="en-US" smtClean="0"/>
              <a:t>‹#›</a:t>
            </a:fld>
            <a:endParaRPr kumimoji="1" lang="ja-JP" altLang="en-US"/>
          </a:p>
        </p:txBody>
      </p:sp>
    </p:spTree>
    <p:extLst>
      <p:ext uri="{BB962C8B-B14F-4D97-AF65-F5344CB8AC3E}">
        <p14:creationId xmlns:p14="http://schemas.microsoft.com/office/powerpoint/2010/main" val="3149907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57024" cy="511079"/>
          </a:xfrm>
          <a:prstGeom prst="rect">
            <a:avLst/>
          </a:prstGeom>
        </p:spPr>
        <p:txBody>
          <a:bodyPr vert="horz" lIns="94915" tIns="47457" rIns="94915" bIns="47457" rtlCol="0"/>
          <a:lstStyle>
            <a:lvl1pPr algn="l">
              <a:defRPr sz="1200"/>
            </a:lvl1pPr>
          </a:lstStyle>
          <a:p>
            <a:endParaRPr kumimoji="1" lang="ja-JP" altLang="en-US"/>
          </a:p>
        </p:txBody>
      </p:sp>
      <p:sp>
        <p:nvSpPr>
          <p:cNvPr id="3" name="日付プレースホルダー 2"/>
          <p:cNvSpPr>
            <a:spLocks noGrp="1"/>
          </p:cNvSpPr>
          <p:nvPr>
            <p:ph type="dt" idx="1"/>
          </p:nvPr>
        </p:nvSpPr>
        <p:spPr>
          <a:xfrm>
            <a:off x="3994577" y="0"/>
            <a:ext cx="3057023" cy="511079"/>
          </a:xfrm>
          <a:prstGeom prst="rect">
            <a:avLst/>
          </a:prstGeom>
        </p:spPr>
        <p:txBody>
          <a:bodyPr vert="horz" lIns="94915" tIns="47457" rIns="94915" bIns="47457" rtlCol="0"/>
          <a:lstStyle>
            <a:lvl1pPr algn="r">
              <a:defRPr sz="1200"/>
            </a:lvl1pPr>
          </a:lstStyle>
          <a:p>
            <a:fld id="{EB230D86-E94E-4B60-8A68-496825965CDA}" type="datetimeFigureOut">
              <a:rPr kumimoji="1" lang="ja-JP" altLang="en-US" smtClean="0"/>
              <a:t>2020/8/27</a:t>
            </a:fld>
            <a:endParaRPr kumimoji="1" lang="ja-JP" altLang="en-US"/>
          </a:p>
        </p:txBody>
      </p:sp>
      <p:sp>
        <p:nvSpPr>
          <p:cNvPr id="4" name="スライド イメージ プレースホルダー 3"/>
          <p:cNvSpPr>
            <a:spLocks noGrp="1" noRot="1" noChangeAspect="1"/>
          </p:cNvSpPr>
          <p:nvPr>
            <p:ph type="sldImg" idx="2"/>
          </p:nvPr>
        </p:nvSpPr>
        <p:spPr>
          <a:xfrm>
            <a:off x="1046163" y="1273175"/>
            <a:ext cx="4960937" cy="3435350"/>
          </a:xfrm>
          <a:prstGeom prst="rect">
            <a:avLst/>
          </a:prstGeom>
          <a:noFill/>
          <a:ln w="12700">
            <a:solidFill>
              <a:prstClr val="black"/>
            </a:solidFill>
          </a:ln>
        </p:spPr>
        <p:txBody>
          <a:bodyPr vert="horz" lIns="94915" tIns="47457" rIns="94915" bIns="47457" rtlCol="0" anchor="ctr"/>
          <a:lstStyle/>
          <a:p>
            <a:endParaRPr lang="ja-JP" altLang="en-US"/>
          </a:p>
        </p:txBody>
      </p:sp>
      <p:sp>
        <p:nvSpPr>
          <p:cNvPr id="5" name="ノート プレースホルダー 4"/>
          <p:cNvSpPr>
            <a:spLocks noGrp="1"/>
          </p:cNvSpPr>
          <p:nvPr>
            <p:ph type="body" sz="quarter" idx="3"/>
          </p:nvPr>
        </p:nvSpPr>
        <p:spPr>
          <a:xfrm>
            <a:off x="704828" y="4899483"/>
            <a:ext cx="5643608" cy="4008370"/>
          </a:xfrm>
          <a:prstGeom prst="rect">
            <a:avLst/>
          </a:prstGeom>
        </p:spPr>
        <p:txBody>
          <a:bodyPr vert="horz" lIns="94915" tIns="47457" rIns="94915" bIns="4745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669559"/>
            <a:ext cx="3057024" cy="511079"/>
          </a:xfrm>
          <a:prstGeom prst="rect">
            <a:avLst/>
          </a:prstGeom>
        </p:spPr>
        <p:txBody>
          <a:bodyPr vert="horz" lIns="94915" tIns="47457" rIns="94915" bIns="4745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94577" y="9669559"/>
            <a:ext cx="3057023" cy="511079"/>
          </a:xfrm>
          <a:prstGeom prst="rect">
            <a:avLst/>
          </a:prstGeom>
        </p:spPr>
        <p:txBody>
          <a:bodyPr vert="horz" lIns="94915" tIns="47457" rIns="94915" bIns="47457" rtlCol="0" anchor="b"/>
          <a:lstStyle>
            <a:lvl1pPr algn="r">
              <a:defRPr sz="1200"/>
            </a:lvl1pPr>
          </a:lstStyle>
          <a:p>
            <a:fld id="{73D41C82-715B-413E-BA85-8C39DF4BBD63}" type="slidenum">
              <a:rPr kumimoji="1" lang="ja-JP" altLang="en-US" smtClean="0"/>
              <a:t>‹#›</a:t>
            </a:fld>
            <a:endParaRPr kumimoji="1" lang="ja-JP" altLang="en-US"/>
          </a:p>
        </p:txBody>
      </p:sp>
    </p:spTree>
    <p:extLst>
      <p:ext uri="{BB962C8B-B14F-4D97-AF65-F5344CB8AC3E}">
        <p14:creationId xmlns:p14="http://schemas.microsoft.com/office/powerpoint/2010/main" val="210870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2</a:t>
            </a:fld>
            <a:endParaRPr kumimoji="1" lang="ja-JP" altLang="en-US"/>
          </a:p>
        </p:txBody>
      </p:sp>
    </p:spTree>
    <p:extLst>
      <p:ext uri="{BB962C8B-B14F-4D97-AF65-F5344CB8AC3E}">
        <p14:creationId xmlns:p14="http://schemas.microsoft.com/office/powerpoint/2010/main" val="35690255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11</a:t>
            </a:fld>
            <a:endParaRPr kumimoji="1" lang="ja-JP" altLang="en-US"/>
          </a:p>
        </p:txBody>
      </p:sp>
    </p:spTree>
    <p:extLst>
      <p:ext uri="{BB962C8B-B14F-4D97-AF65-F5344CB8AC3E}">
        <p14:creationId xmlns:p14="http://schemas.microsoft.com/office/powerpoint/2010/main" val="644751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9C0CFC0-9A3D-423C-BB1F-A89E86029B0C}" type="slidenum">
              <a:rPr kumimoji="1" lang="ja-JP" altLang="en-US" smtClean="0"/>
              <a:pPr/>
              <a:t>12</a:t>
            </a:fld>
            <a:endParaRPr kumimoji="1" lang="ja-JP" altLang="en-US"/>
          </a:p>
        </p:txBody>
      </p:sp>
    </p:spTree>
    <p:extLst>
      <p:ext uri="{BB962C8B-B14F-4D97-AF65-F5344CB8AC3E}">
        <p14:creationId xmlns:p14="http://schemas.microsoft.com/office/powerpoint/2010/main" val="4572169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13</a:t>
            </a:fld>
            <a:endParaRPr kumimoji="1" lang="ja-JP" altLang="en-US"/>
          </a:p>
        </p:txBody>
      </p:sp>
    </p:spTree>
    <p:extLst>
      <p:ext uri="{BB962C8B-B14F-4D97-AF65-F5344CB8AC3E}">
        <p14:creationId xmlns:p14="http://schemas.microsoft.com/office/powerpoint/2010/main" val="658272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14</a:t>
            </a:fld>
            <a:endParaRPr kumimoji="1" lang="ja-JP" altLang="en-US"/>
          </a:p>
        </p:txBody>
      </p:sp>
    </p:spTree>
    <p:extLst>
      <p:ext uri="{BB962C8B-B14F-4D97-AF65-F5344CB8AC3E}">
        <p14:creationId xmlns:p14="http://schemas.microsoft.com/office/powerpoint/2010/main" val="3828168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15</a:t>
            </a:fld>
            <a:endParaRPr kumimoji="1" lang="ja-JP" altLang="en-US"/>
          </a:p>
        </p:txBody>
      </p:sp>
    </p:spTree>
    <p:extLst>
      <p:ext uri="{BB962C8B-B14F-4D97-AF65-F5344CB8AC3E}">
        <p14:creationId xmlns:p14="http://schemas.microsoft.com/office/powerpoint/2010/main" val="2160212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16</a:t>
            </a:fld>
            <a:endParaRPr kumimoji="1" lang="ja-JP" altLang="en-US"/>
          </a:p>
        </p:txBody>
      </p:sp>
    </p:spTree>
    <p:extLst>
      <p:ext uri="{BB962C8B-B14F-4D97-AF65-F5344CB8AC3E}">
        <p14:creationId xmlns:p14="http://schemas.microsoft.com/office/powerpoint/2010/main" val="21501730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9C0CFC0-9A3D-423C-BB1F-A89E86029B0C}" type="slidenum">
              <a:rPr kumimoji="1" lang="ja-JP" altLang="en-US" smtClean="0"/>
              <a:pPr/>
              <a:t>17</a:t>
            </a:fld>
            <a:endParaRPr kumimoji="1" lang="ja-JP" altLang="en-US"/>
          </a:p>
        </p:txBody>
      </p:sp>
    </p:spTree>
    <p:extLst>
      <p:ext uri="{BB962C8B-B14F-4D97-AF65-F5344CB8AC3E}">
        <p14:creationId xmlns:p14="http://schemas.microsoft.com/office/powerpoint/2010/main" val="28199307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18</a:t>
            </a:fld>
            <a:endParaRPr kumimoji="1" lang="ja-JP" altLang="en-US"/>
          </a:p>
        </p:txBody>
      </p:sp>
    </p:spTree>
    <p:extLst>
      <p:ext uri="{BB962C8B-B14F-4D97-AF65-F5344CB8AC3E}">
        <p14:creationId xmlns:p14="http://schemas.microsoft.com/office/powerpoint/2010/main" val="42664162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19</a:t>
            </a:fld>
            <a:endParaRPr kumimoji="1" lang="ja-JP" altLang="en-US"/>
          </a:p>
        </p:txBody>
      </p:sp>
    </p:spTree>
    <p:extLst>
      <p:ext uri="{BB962C8B-B14F-4D97-AF65-F5344CB8AC3E}">
        <p14:creationId xmlns:p14="http://schemas.microsoft.com/office/powerpoint/2010/main" val="40500734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9C0CFC0-9A3D-423C-BB1F-A89E86029B0C}" type="slidenum">
              <a:rPr kumimoji="1" lang="ja-JP" altLang="en-US" smtClean="0"/>
              <a:pPr/>
              <a:t>20</a:t>
            </a:fld>
            <a:endParaRPr kumimoji="1" lang="ja-JP" altLang="en-US"/>
          </a:p>
        </p:txBody>
      </p:sp>
    </p:spTree>
    <p:extLst>
      <p:ext uri="{BB962C8B-B14F-4D97-AF65-F5344CB8AC3E}">
        <p14:creationId xmlns:p14="http://schemas.microsoft.com/office/powerpoint/2010/main" val="2182640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3</a:t>
            </a:fld>
            <a:endParaRPr kumimoji="1" lang="ja-JP" altLang="en-US"/>
          </a:p>
        </p:txBody>
      </p:sp>
    </p:spTree>
    <p:extLst>
      <p:ext uri="{BB962C8B-B14F-4D97-AF65-F5344CB8AC3E}">
        <p14:creationId xmlns:p14="http://schemas.microsoft.com/office/powerpoint/2010/main" val="4802967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21</a:t>
            </a:fld>
            <a:endParaRPr kumimoji="1" lang="ja-JP" altLang="en-US"/>
          </a:p>
        </p:txBody>
      </p:sp>
    </p:spTree>
    <p:extLst>
      <p:ext uri="{BB962C8B-B14F-4D97-AF65-F5344CB8AC3E}">
        <p14:creationId xmlns:p14="http://schemas.microsoft.com/office/powerpoint/2010/main" val="5954211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9C0CFC0-9A3D-423C-BB1F-A89E86029B0C}" type="slidenum">
              <a:rPr kumimoji="1" lang="ja-JP" altLang="en-US" smtClean="0"/>
              <a:pPr/>
              <a:t>22</a:t>
            </a:fld>
            <a:endParaRPr kumimoji="1" lang="ja-JP" altLang="en-US"/>
          </a:p>
        </p:txBody>
      </p:sp>
    </p:spTree>
    <p:extLst>
      <p:ext uri="{BB962C8B-B14F-4D97-AF65-F5344CB8AC3E}">
        <p14:creationId xmlns:p14="http://schemas.microsoft.com/office/powerpoint/2010/main" val="3204962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23</a:t>
            </a:fld>
            <a:endParaRPr kumimoji="1" lang="ja-JP" altLang="en-US"/>
          </a:p>
        </p:txBody>
      </p:sp>
    </p:spTree>
    <p:extLst>
      <p:ext uri="{BB962C8B-B14F-4D97-AF65-F5344CB8AC3E}">
        <p14:creationId xmlns:p14="http://schemas.microsoft.com/office/powerpoint/2010/main" val="19608680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24</a:t>
            </a:fld>
            <a:endParaRPr kumimoji="1" lang="ja-JP" altLang="en-US"/>
          </a:p>
        </p:txBody>
      </p:sp>
    </p:spTree>
    <p:extLst>
      <p:ext uri="{BB962C8B-B14F-4D97-AF65-F5344CB8AC3E}">
        <p14:creationId xmlns:p14="http://schemas.microsoft.com/office/powerpoint/2010/main" val="8282797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25</a:t>
            </a:fld>
            <a:endParaRPr kumimoji="1" lang="ja-JP" altLang="en-US"/>
          </a:p>
        </p:txBody>
      </p:sp>
    </p:spTree>
    <p:extLst>
      <p:ext uri="{BB962C8B-B14F-4D97-AF65-F5344CB8AC3E}">
        <p14:creationId xmlns:p14="http://schemas.microsoft.com/office/powerpoint/2010/main" val="30852190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26</a:t>
            </a:fld>
            <a:endParaRPr kumimoji="1" lang="ja-JP" altLang="en-US"/>
          </a:p>
        </p:txBody>
      </p:sp>
    </p:spTree>
    <p:extLst>
      <p:ext uri="{BB962C8B-B14F-4D97-AF65-F5344CB8AC3E}">
        <p14:creationId xmlns:p14="http://schemas.microsoft.com/office/powerpoint/2010/main" val="2234728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27</a:t>
            </a:fld>
            <a:endParaRPr kumimoji="1" lang="ja-JP" altLang="en-US"/>
          </a:p>
        </p:txBody>
      </p:sp>
    </p:spTree>
    <p:extLst>
      <p:ext uri="{BB962C8B-B14F-4D97-AF65-F5344CB8AC3E}">
        <p14:creationId xmlns:p14="http://schemas.microsoft.com/office/powerpoint/2010/main" val="36250707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28</a:t>
            </a:fld>
            <a:endParaRPr kumimoji="1" lang="ja-JP" altLang="en-US"/>
          </a:p>
        </p:txBody>
      </p:sp>
    </p:spTree>
    <p:extLst>
      <p:ext uri="{BB962C8B-B14F-4D97-AF65-F5344CB8AC3E}">
        <p14:creationId xmlns:p14="http://schemas.microsoft.com/office/powerpoint/2010/main" val="38293341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29</a:t>
            </a:fld>
            <a:endParaRPr kumimoji="1" lang="ja-JP" altLang="en-US"/>
          </a:p>
        </p:txBody>
      </p:sp>
    </p:spTree>
    <p:extLst>
      <p:ext uri="{BB962C8B-B14F-4D97-AF65-F5344CB8AC3E}">
        <p14:creationId xmlns:p14="http://schemas.microsoft.com/office/powerpoint/2010/main" val="35398499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9C0CFC0-9A3D-423C-BB1F-A89E86029B0C}" type="slidenum">
              <a:rPr kumimoji="1" lang="ja-JP" altLang="en-US" smtClean="0"/>
              <a:pPr/>
              <a:t>30</a:t>
            </a:fld>
            <a:endParaRPr kumimoji="1" lang="ja-JP" altLang="en-US"/>
          </a:p>
        </p:txBody>
      </p:sp>
    </p:spTree>
    <p:extLst>
      <p:ext uri="{BB962C8B-B14F-4D97-AF65-F5344CB8AC3E}">
        <p14:creationId xmlns:p14="http://schemas.microsoft.com/office/powerpoint/2010/main" val="1684474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4</a:t>
            </a:fld>
            <a:endParaRPr kumimoji="1" lang="ja-JP" altLang="en-US"/>
          </a:p>
        </p:txBody>
      </p:sp>
    </p:spTree>
    <p:extLst>
      <p:ext uri="{BB962C8B-B14F-4D97-AF65-F5344CB8AC3E}">
        <p14:creationId xmlns:p14="http://schemas.microsoft.com/office/powerpoint/2010/main" val="5424224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32</a:t>
            </a:fld>
            <a:endParaRPr kumimoji="1" lang="ja-JP" altLang="en-US"/>
          </a:p>
        </p:txBody>
      </p:sp>
    </p:spTree>
    <p:extLst>
      <p:ext uri="{BB962C8B-B14F-4D97-AF65-F5344CB8AC3E}">
        <p14:creationId xmlns:p14="http://schemas.microsoft.com/office/powerpoint/2010/main" val="22400385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33</a:t>
            </a:fld>
            <a:endParaRPr kumimoji="1" lang="ja-JP" altLang="en-US"/>
          </a:p>
        </p:txBody>
      </p:sp>
    </p:spTree>
    <p:extLst>
      <p:ext uri="{BB962C8B-B14F-4D97-AF65-F5344CB8AC3E}">
        <p14:creationId xmlns:p14="http://schemas.microsoft.com/office/powerpoint/2010/main" val="2949005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5</a:t>
            </a:fld>
            <a:endParaRPr kumimoji="1" lang="ja-JP" altLang="en-US"/>
          </a:p>
        </p:txBody>
      </p:sp>
    </p:spTree>
    <p:extLst>
      <p:ext uri="{BB962C8B-B14F-4D97-AF65-F5344CB8AC3E}">
        <p14:creationId xmlns:p14="http://schemas.microsoft.com/office/powerpoint/2010/main" val="478128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6</a:t>
            </a:fld>
            <a:endParaRPr kumimoji="1" lang="ja-JP" altLang="en-US"/>
          </a:p>
        </p:txBody>
      </p:sp>
    </p:spTree>
    <p:extLst>
      <p:ext uri="{BB962C8B-B14F-4D97-AF65-F5344CB8AC3E}">
        <p14:creationId xmlns:p14="http://schemas.microsoft.com/office/powerpoint/2010/main" val="3448650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9C0CFC0-9A3D-423C-BB1F-A89E86029B0C}" type="slidenum">
              <a:rPr kumimoji="1" lang="ja-JP" altLang="en-US" smtClean="0"/>
              <a:pPr/>
              <a:t>7</a:t>
            </a:fld>
            <a:endParaRPr kumimoji="1" lang="ja-JP" altLang="en-US"/>
          </a:p>
        </p:txBody>
      </p:sp>
    </p:spTree>
    <p:extLst>
      <p:ext uri="{BB962C8B-B14F-4D97-AF65-F5344CB8AC3E}">
        <p14:creationId xmlns:p14="http://schemas.microsoft.com/office/powerpoint/2010/main" val="3609349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8</a:t>
            </a:fld>
            <a:endParaRPr kumimoji="1" lang="ja-JP" altLang="en-US"/>
          </a:p>
        </p:txBody>
      </p:sp>
    </p:spTree>
    <p:extLst>
      <p:ext uri="{BB962C8B-B14F-4D97-AF65-F5344CB8AC3E}">
        <p14:creationId xmlns:p14="http://schemas.microsoft.com/office/powerpoint/2010/main" val="1715823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9</a:t>
            </a:fld>
            <a:endParaRPr kumimoji="1" lang="ja-JP" altLang="en-US"/>
          </a:p>
        </p:txBody>
      </p:sp>
    </p:spTree>
    <p:extLst>
      <p:ext uri="{BB962C8B-B14F-4D97-AF65-F5344CB8AC3E}">
        <p14:creationId xmlns:p14="http://schemas.microsoft.com/office/powerpoint/2010/main" val="3245759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6163" y="1273175"/>
            <a:ext cx="4960937" cy="34353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C0CFC0-9A3D-423C-BB1F-A89E86029B0C}" type="slidenum">
              <a:rPr kumimoji="1" lang="ja-JP" altLang="en-US" smtClean="0"/>
              <a:pPr/>
              <a:t>10</a:t>
            </a:fld>
            <a:endParaRPr kumimoji="1" lang="ja-JP" altLang="en-US"/>
          </a:p>
        </p:txBody>
      </p:sp>
    </p:spTree>
    <p:extLst>
      <p:ext uri="{BB962C8B-B14F-4D97-AF65-F5344CB8AC3E}">
        <p14:creationId xmlns:p14="http://schemas.microsoft.com/office/powerpoint/2010/main" val="372301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34E805A-194F-499D-B059-DA7299617BE7}" type="datetimeFigureOut">
              <a:rPr kumimoji="1" lang="ja-JP" altLang="en-US" smtClean="0"/>
              <a:t>2020/8/27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F81CFD-441C-4C01-BE45-270C3B4514CC}"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1D172D42-6D3F-456A-AD3F-F546DAD06684}"/>
              </a:ext>
            </a:extLst>
          </p:cNvPr>
          <p:cNvSpPr/>
          <p:nvPr userDrawn="1"/>
        </p:nvSpPr>
        <p:spPr>
          <a:xfrm>
            <a:off x="0" y="6166076"/>
            <a:ext cx="9906000" cy="69192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CE62A5A2-CB4D-4A14-8F89-FD59481874E6}"/>
              </a:ext>
            </a:extLst>
          </p:cNvPr>
          <p:cNvSpPr/>
          <p:nvPr userDrawn="1"/>
        </p:nvSpPr>
        <p:spPr>
          <a:xfrm>
            <a:off x="0" y="3603072"/>
            <a:ext cx="5889078" cy="5512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78392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9086070D-0D6C-412C-8FA8-0FA65F652BB9}"/>
              </a:ext>
            </a:extLst>
          </p:cNvPr>
          <p:cNvSpPr/>
          <p:nvPr userDrawn="1"/>
        </p:nvSpPr>
        <p:spPr>
          <a:xfrm>
            <a:off x="56457" y="6553178"/>
            <a:ext cx="583814" cy="242374"/>
          </a:xfrm>
          <a:prstGeom prst="rect">
            <a:avLst/>
          </a:prstGeom>
        </p:spPr>
        <p:txBody>
          <a:bodyPr wrap="none">
            <a:spAutoFit/>
          </a:bodyPr>
          <a:lstStyle/>
          <a:p>
            <a:pPr algn="l"/>
            <a:r>
              <a:rPr lang="en-US" altLang="ja-JP" sz="975" dirty="0">
                <a:solidFill>
                  <a:schemeClr val="tx1"/>
                </a:solidFill>
                <a:latin typeface="游ゴシック" panose="020B0400000000000000" pitchFamily="50" charset="-128"/>
                <a:ea typeface="游ゴシック" panose="020B0400000000000000" pitchFamily="50" charset="-128"/>
              </a:rPr>
              <a:t>Ver.1.1</a:t>
            </a:r>
          </a:p>
        </p:txBody>
      </p:sp>
      <p:cxnSp>
        <p:nvCxnSpPr>
          <p:cNvPr id="15" name="直線コネクタ 14">
            <a:extLst>
              <a:ext uri="{FF2B5EF4-FFF2-40B4-BE49-F238E27FC236}">
                <a16:creationId xmlns:a16="http://schemas.microsoft.com/office/drawing/2014/main" id="{02831091-7D9D-4E8C-BE4F-CE2A2BB5EDF8}"/>
              </a:ext>
            </a:extLst>
          </p:cNvPr>
          <p:cNvCxnSpPr>
            <a:cxnSpLocks/>
          </p:cNvCxnSpPr>
          <p:nvPr userDrawn="1"/>
        </p:nvCxnSpPr>
        <p:spPr>
          <a:xfrm>
            <a:off x="0" y="6535472"/>
            <a:ext cx="9906000" cy="0"/>
          </a:xfrm>
          <a:prstGeom prst="line">
            <a:avLst/>
          </a:prstGeom>
          <a:ln w="19050">
            <a:solidFill>
              <a:schemeClr val="accent6"/>
            </a:solidFill>
          </a:ln>
        </p:spPr>
        <p:style>
          <a:lnRef idx="1">
            <a:schemeClr val="accent2"/>
          </a:lnRef>
          <a:fillRef idx="0">
            <a:schemeClr val="accent2"/>
          </a:fillRef>
          <a:effectRef idx="0">
            <a:schemeClr val="accent2"/>
          </a:effectRef>
          <a:fontRef idx="minor">
            <a:schemeClr val="tx1"/>
          </a:fontRef>
        </p:style>
      </p:cxnSp>
      <p:sp>
        <p:nvSpPr>
          <p:cNvPr id="5" name="正方形/長方形 4">
            <a:extLst>
              <a:ext uri="{FF2B5EF4-FFF2-40B4-BE49-F238E27FC236}">
                <a16:creationId xmlns:a16="http://schemas.microsoft.com/office/drawing/2014/main" id="{B6455B4F-921E-4D79-8A11-EEAE6E1971D7}"/>
              </a:ext>
            </a:extLst>
          </p:cNvPr>
          <p:cNvSpPr/>
          <p:nvPr userDrawn="1"/>
        </p:nvSpPr>
        <p:spPr>
          <a:xfrm>
            <a:off x="9190996" y="6535473"/>
            <a:ext cx="715006" cy="3225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b="1" dirty="0">
              <a:highlight>
                <a:srgbClr val="000000"/>
              </a:highlight>
            </a:endParaRPr>
          </a:p>
        </p:txBody>
      </p:sp>
      <p:sp>
        <p:nvSpPr>
          <p:cNvPr id="10" name="スライド番号プレースホルダ 9">
            <a:extLst>
              <a:ext uri="{FF2B5EF4-FFF2-40B4-BE49-F238E27FC236}">
                <a16:creationId xmlns:a16="http://schemas.microsoft.com/office/drawing/2014/main" id="{BD7C396A-9FD3-4B8E-B6E1-55E856E839FA}"/>
              </a:ext>
            </a:extLst>
          </p:cNvPr>
          <p:cNvSpPr txBox="1">
            <a:spLocks/>
          </p:cNvSpPr>
          <p:nvPr userDrawn="1"/>
        </p:nvSpPr>
        <p:spPr>
          <a:xfrm>
            <a:off x="9190994" y="6513774"/>
            <a:ext cx="715006" cy="322528"/>
          </a:xfrm>
          <a:prstGeom prst="rect">
            <a:avLst/>
          </a:prstGeom>
        </p:spPr>
        <p:txBody>
          <a:bodyPr vert="horz" lIns="74295" tIns="37148" rIns="74295" bIns="37148" rtlCol="0" anchor="ctr"/>
          <a:lstStyle>
            <a:defPPr>
              <a:defRPr lang="ja-JP"/>
            </a:defPPr>
            <a:lvl1pPr marL="0" algn="r" defTabSz="914400" rtl="0" eaLnBrk="1" latinLnBrk="0" hangingPunct="1">
              <a:defRPr kumimoji="1" sz="1050" b="1" kern="1200">
                <a:solidFill>
                  <a:schemeClr val="bg1"/>
                </a:solidFill>
                <a:latin typeface="Meiryo UI" panose="020B0604030504040204" pitchFamily="50" charset="-128"/>
                <a:ea typeface="Meiryo UI" panose="020B0604030504040204" pitchFamily="50" charset="-128"/>
                <a:cs typeface="Arabic Typesetting" pitchFamily="66" charset="-7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400" b="0" dirty="0">
                <a:solidFill>
                  <a:schemeClr val="bg1"/>
                </a:solidFill>
                <a:latin typeface="ＭＳ Ｐゴシック" panose="020B0600070205080204" pitchFamily="50" charset="-128"/>
                <a:ea typeface="ＭＳ Ｐゴシック" panose="020B0600070205080204" pitchFamily="50" charset="-128"/>
              </a:rPr>
              <a:t>P.</a:t>
            </a:r>
            <a:fld id="{BF81B79F-0878-4A38-9FC1-B0C555B0E50D}" type="slidenum">
              <a:rPr lang="ja-JP" altLang="en-US" sz="1400" b="0" smtClean="0">
                <a:solidFill>
                  <a:schemeClr val="bg1"/>
                </a:solidFill>
                <a:latin typeface="ＭＳ Ｐゴシック" panose="020B0600070205080204" pitchFamily="50" charset="-128"/>
                <a:ea typeface="ＭＳ Ｐゴシック" panose="020B0600070205080204" pitchFamily="50" charset="-128"/>
              </a:rPr>
              <a:pPr algn="ctr"/>
              <a:t>‹#›</a:t>
            </a:fld>
            <a:endParaRPr lang="ja-JP" altLang="en-US" sz="1400" b="0" dirty="0">
              <a:solidFill>
                <a:schemeClr val="bg1"/>
              </a:solidFill>
              <a:latin typeface="ＭＳ Ｐゴシック" panose="020B0600070205080204" pitchFamily="50" charset="-128"/>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7306193D-C6BE-7A4F-BCD7-14DF2699F6CB}"/>
              </a:ext>
            </a:extLst>
          </p:cNvPr>
          <p:cNvSpPr txBox="1"/>
          <p:nvPr userDrawn="1"/>
        </p:nvSpPr>
        <p:spPr>
          <a:xfrm>
            <a:off x="5849477" y="3361767"/>
            <a:ext cx="184731" cy="317459"/>
          </a:xfrm>
          <a:prstGeom prst="rect">
            <a:avLst/>
          </a:prstGeom>
          <a:noFill/>
        </p:spPr>
        <p:txBody>
          <a:bodyPr wrap="none" rtlCol="0">
            <a:spAutoFit/>
          </a:bodyPr>
          <a:lstStyle/>
          <a:p>
            <a:endParaRPr kumimoji="1" lang="ja-JP" altLang="en-US" sz="1463"/>
          </a:p>
        </p:txBody>
      </p:sp>
      <p:sp>
        <p:nvSpPr>
          <p:cNvPr id="7" name="正方形/長方形 6">
            <a:extLst>
              <a:ext uri="{FF2B5EF4-FFF2-40B4-BE49-F238E27FC236}">
                <a16:creationId xmlns:a16="http://schemas.microsoft.com/office/drawing/2014/main" id="{8C8346CC-9533-4E90-9611-11B2506B078F}"/>
              </a:ext>
            </a:extLst>
          </p:cNvPr>
          <p:cNvSpPr/>
          <p:nvPr userDrawn="1"/>
        </p:nvSpPr>
        <p:spPr>
          <a:xfrm>
            <a:off x="0" y="0"/>
            <a:ext cx="9906000" cy="83411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b="1" dirty="0"/>
          </a:p>
        </p:txBody>
      </p:sp>
    </p:spTree>
    <p:extLst>
      <p:ext uri="{BB962C8B-B14F-4D97-AF65-F5344CB8AC3E}">
        <p14:creationId xmlns:p14="http://schemas.microsoft.com/office/powerpoint/2010/main" val="1457325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タイトルとコンテンツ">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9086070D-0D6C-412C-8FA8-0FA65F652BB9}"/>
              </a:ext>
            </a:extLst>
          </p:cNvPr>
          <p:cNvSpPr/>
          <p:nvPr userDrawn="1"/>
        </p:nvSpPr>
        <p:spPr>
          <a:xfrm>
            <a:off x="56457" y="6553178"/>
            <a:ext cx="583814" cy="242374"/>
          </a:xfrm>
          <a:prstGeom prst="rect">
            <a:avLst/>
          </a:prstGeom>
        </p:spPr>
        <p:txBody>
          <a:bodyPr wrap="none">
            <a:spAutoFit/>
          </a:bodyPr>
          <a:lstStyle/>
          <a:p>
            <a:pPr algn="l"/>
            <a:r>
              <a:rPr lang="en-US" altLang="ja-JP" sz="975" dirty="0">
                <a:solidFill>
                  <a:schemeClr val="tx1"/>
                </a:solidFill>
                <a:latin typeface="游ゴシック" panose="020B0400000000000000" pitchFamily="50" charset="-128"/>
                <a:ea typeface="游ゴシック" panose="020B0400000000000000" pitchFamily="50" charset="-128"/>
              </a:rPr>
              <a:t>Ver.1.0</a:t>
            </a:r>
          </a:p>
        </p:txBody>
      </p:sp>
      <p:cxnSp>
        <p:nvCxnSpPr>
          <p:cNvPr id="15" name="直線コネクタ 14">
            <a:extLst>
              <a:ext uri="{FF2B5EF4-FFF2-40B4-BE49-F238E27FC236}">
                <a16:creationId xmlns:a16="http://schemas.microsoft.com/office/drawing/2014/main" id="{02831091-7D9D-4E8C-BE4F-CE2A2BB5EDF8}"/>
              </a:ext>
            </a:extLst>
          </p:cNvPr>
          <p:cNvCxnSpPr>
            <a:cxnSpLocks/>
          </p:cNvCxnSpPr>
          <p:nvPr userDrawn="1"/>
        </p:nvCxnSpPr>
        <p:spPr>
          <a:xfrm>
            <a:off x="0" y="6535472"/>
            <a:ext cx="9906000" cy="0"/>
          </a:xfrm>
          <a:prstGeom prst="line">
            <a:avLst/>
          </a:prstGeom>
          <a:ln w="19050">
            <a:solidFill>
              <a:schemeClr val="accent6"/>
            </a:solidFill>
          </a:ln>
        </p:spPr>
        <p:style>
          <a:lnRef idx="1">
            <a:schemeClr val="accent2"/>
          </a:lnRef>
          <a:fillRef idx="0">
            <a:schemeClr val="accent2"/>
          </a:fillRef>
          <a:effectRef idx="0">
            <a:schemeClr val="accent2"/>
          </a:effectRef>
          <a:fontRef idx="minor">
            <a:schemeClr val="tx1"/>
          </a:fontRef>
        </p:style>
      </p:cxnSp>
      <p:sp>
        <p:nvSpPr>
          <p:cNvPr id="5" name="正方形/長方形 4">
            <a:extLst>
              <a:ext uri="{FF2B5EF4-FFF2-40B4-BE49-F238E27FC236}">
                <a16:creationId xmlns:a16="http://schemas.microsoft.com/office/drawing/2014/main" id="{B6455B4F-921E-4D79-8A11-EEAE6E1971D7}"/>
              </a:ext>
            </a:extLst>
          </p:cNvPr>
          <p:cNvSpPr/>
          <p:nvPr userDrawn="1"/>
        </p:nvSpPr>
        <p:spPr>
          <a:xfrm>
            <a:off x="9190996" y="6535473"/>
            <a:ext cx="715006" cy="3225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b="1" dirty="0">
              <a:highlight>
                <a:srgbClr val="000000"/>
              </a:highlight>
            </a:endParaRPr>
          </a:p>
        </p:txBody>
      </p:sp>
      <p:sp>
        <p:nvSpPr>
          <p:cNvPr id="10" name="スライド番号プレースホルダ 9">
            <a:extLst>
              <a:ext uri="{FF2B5EF4-FFF2-40B4-BE49-F238E27FC236}">
                <a16:creationId xmlns:a16="http://schemas.microsoft.com/office/drawing/2014/main" id="{BD7C396A-9FD3-4B8E-B6E1-55E856E839FA}"/>
              </a:ext>
            </a:extLst>
          </p:cNvPr>
          <p:cNvSpPr txBox="1">
            <a:spLocks/>
          </p:cNvSpPr>
          <p:nvPr userDrawn="1"/>
        </p:nvSpPr>
        <p:spPr>
          <a:xfrm>
            <a:off x="9190994" y="6513774"/>
            <a:ext cx="715006" cy="322528"/>
          </a:xfrm>
          <a:prstGeom prst="rect">
            <a:avLst/>
          </a:prstGeom>
        </p:spPr>
        <p:txBody>
          <a:bodyPr vert="horz" lIns="74295" tIns="37148" rIns="74295" bIns="37148" rtlCol="0" anchor="ctr"/>
          <a:lstStyle>
            <a:defPPr>
              <a:defRPr lang="ja-JP"/>
            </a:defPPr>
            <a:lvl1pPr marL="0" algn="r" defTabSz="914400" rtl="0" eaLnBrk="1" latinLnBrk="0" hangingPunct="1">
              <a:defRPr kumimoji="1" sz="1050" b="1" kern="1200">
                <a:solidFill>
                  <a:schemeClr val="bg1"/>
                </a:solidFill>
                <a:latin typeface="Meiryo UI" panose="020B0604030504040204" pitchFamily="50" charset="-128"/>
                <a:ea typeface="Meiryo UI" panose="020B0604030504040204" pitchFamily="50" charset="-128"/>
                <a:cs typeface="Arabic Typesetting" pitchFamily="66" charset="-7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400" b="0" dirty="0">
                <a:solidFill>
                  <a:schemeClr val="bg1"/>
                </a:solidFill>
                <a:latin typeface="ＭＳ Ｐゴシック" panose="020B0600070205080204" pitchFamily="50" charset="-128"/>
                <a:ea typeface="ＭＳ Ｐゴシック" panose="020B0600070205080204" pitchFamily="50" charset="-128"/>
              </a:rPr>
              <a:t>P.</a:t>
            </a:r>
            <a:fld id="{BF81B79F-0878-4A38-9FC1-B0C555B0E50D}" type="slidenum">
              <a:rPr lang="ja-JP" altLang="en-US" sz="1400" b="0" smtClean="0">
                <a:solidFill>
                  <a:schemeClr val="bg1"/>
                </a:solidFill>
                <a:latin typeface="ＭＳ Ｐゴシック" panose="020B0600070205080204" pitchFamily="50" charset="-128"/>
                <a:ea typeface="ＭＳ Ｐゴシック" panose="020B0600070205080204" pitchFamily="50" charset="-128"/>
              </a:rPr>
              <a:pPr algn="ctr"/>
              <a:t>‹#›</a:t>
            </a:fld>
            <a:endParaRPr lang="ja-JP" altLang="en-US" sz="1400" b="0" dirty="0">
              <a:solidFill>
                <a:schemeClr val="bg1"/>
              </a:solidFill>
              <a:latin typeface="ＭＳ Ｐゴシック" panose="020B0600070205080204" pitchFamily="50" charset="-128"/>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7306193D-C6BE-7A4F-BCD7-14DF2699F6CB}"/>
              </a:ext>
            </a:extLst>
          </p:cNvPr>
          <p:cNvSpPr txBox="1"/>
          <p:nvPr userDrawn="1"/>
        </p:nvSpPr>
        <p:spPr>
          <a:xfrm>
            <a:off x="5849477" y="3361767"/>
            <a:ext cx="184731" cy="317459"/>
          </a:xfrm>
          <a:prstGeom prst="rect">
            <a:avLst/>
          </a:prstGeom>
          <a:noFill/>
        </p:spPr>
        <p:txBody>
          <a:bodyPr wrap="none" rtlCol="0">
            <a:spAutoFit/>
          </a:bodyPr>
          <a:lstStyle/>
          <a:p>
            <a:endParaRPr kumimoji="1" lang="ja-JP" altLang="en-US" sz="1463"/>
          </a:p>
        </p:txBody>
      </p:sp>
    </p:spTree>
    <p:extLst>
      <p:ext uri="{BB962C8B-B14F-4D97-AF65-F5344CB8AC3E}">
        <p14:creationId xmlns:p14="http://schemas.microsoft.com/office/powerpoint/2010/main" val="3587630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ja-JP"/>
              <a:t>ver</a:t>
            </a:r>
            <a:r>
              <a:rPr lang="ja-JP" altLang="en-US"/>
              <a:t> </a:t>
            </a:r>
            <a:r>
              <a:rPr lang="en-US" altLang="ja-JP"/>
              <a:t>1.0</a:t>
            </a:r>
            <a:endParaRPr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F81CFD-441C-4C01-BE45-270C3B4514CC}" type="slidenum">
              <a:rPr kumimoji="1" lang="ja-JP" altLang="en-US" smtClean="0"/>
              <a:t>‹#›</a:t>
            </a:fld>
            <a:endParaRPr kumimoji="1" lang="ja-JP" altLang="en-US"/>
          </a:p>
        </p:txBody>
      </p:sp>
    </p:spTree>
    <p:extLst>
      <p:ext uri="{BB962C8B-B14F-4D97-AF65-F5344CB8AC3E}">
        <p14:creationId xmlns:p14="http://schemas.microsoft.com/office/powerpoint/2010/main" val="3396741837"/>
      </p:ext>
    </p:extLst>
  </p:cSld>
  <p:clrMap bg1="lt1" tx1="dk1" bg2="lt2" tx2="dk2" accent1="accent1" accent2="accent2" accent3="accent3" accent4="accent4" accent5="accent5" accent6="accent6" hlink="hlink" folHlink="folHlink"/>
  <p:sldLayoutIdLst>
    <p:sldLayoutId id="2147483688" r:id="rId1"/>
    <p:sldLayoutId id="2147483699" r:id="rId2"/>
    <p:sldLayoutId id="2147483700" r:id="rId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slide" Target="slide33.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20F8CB-E69B-459A-99DD-E5DAC7731165}"/>
              </a:ext>
            </a:extLst>
          </p:cNvPr>
          <p:cNvSpPr>
            <a:spLocks noGrp="1"/>
          </p:cNvSpPr>
          <p:nvPr>
            <p:ph type="ctrTitle" idx="4294967295"/>
          </p:nvPr>
        </p:nvSpPr>
        <p:spPr>
          <a:xfrm>
            <a:off x="45098" y="2416632"/>
            <a:ext cx="8420100" cy="1156044"/>
          </a:xfrm>
        </p:spPr>
        <p:txBody>
          <a:bodyPr>
            <a:normAutofit/>
          </a:bodyPr>
          <a:lstStyle/>
          <a:p>
            <a:pPr algn="l"/>
            <a:r>
              <a:rPr kumimoji="1" lang="ja-JP" altLang="en-US" sz="2700" dirty="0">
                <a:latin typeface="ＭＳ Ｐゴシック" panose="020B0600070205080204" pitchFamily="50" charset="-128"/>
                <a:ea typeface="ＭＳ Ｐゴシック" panose="020B0600070205080204" pitchFamily="50" charset="-128"/>
              </a:rPr>
              <a:t>令和</a:t>
            </a:r>
            <a:r>
              <a:rPr kumimoji="1" lang="en-US" altLang="ja-JP" sz="2700" dirty="0">
                <a:latin typeface="ＭＳ Ｐゴシック" panose="020B0600070205080204" pitchFamily="50" charset="-128"/>
                <a:ea typeface="ＭＳ Ｐゴシック" panose="020B0600070205080204" pitchFamily="50" charset="-128"/>
              </a:rPr>
              <a:t>2</a:t>
            </a:r>
            <a:r>
              <a:rPr kumimoji="1" lang="ja-JP" altLang="en-US" sz="2700" dirty="0">
                <a:latin typeface="ＭＳ Ｐゴシック" panose="020B0600070205080204" pitchFamily="50" charset="-128"/>
                <a:ea typeface="ＭＳ Ｐゴシック" panose="020B0600070205080204" pitchFamily="50" charset="-128"/>
              </a:rPr>
              <a:t>年度</a:t>
            </a:r>
            <a:br>
              <a:rPr kumimoji="1" lang="en-US" altLang="ja-JP" dirty="0">
                <a:latin typeface="ＭＳ Ｐゴシック" panose="020B0600070205080204" pitchFamily="50" charset="-128"/>
                <a:ea typeface="ＭＳ Ｐゴシック" panose="020B0600070205080204" pitchFamily="50" charset="-128"/>
              </a:rPr>
            </a:br>
            <a:r>
              <a:rPr kumimoji="1" lang="ja-JP" altLang="en-US" sz="3200" dirty="0">
                <a:latin typeface="ＭＳ Ｐゴシック" panose="020B0600070205080204" pitchFamily="50" charset="-128"/>
                <a:ea typeface="ＭＳ Ｐゴシック" panose="020B0600070205080204" pitchFamily="50" charset="-128"/>
              </a:rPr>
              <a:t>過剰木材在庫利用緊急対策事業</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字幕 2">
            <a:extLst>
              <a:ext uri="{FF2B5EF4-FFF2-40B4-BE49-F238E27FC236}">
                <a16:creationId xmlns:a16="http://schemas.microsoft.com/office/drawing/2014/main" id="{7128CDF9-7908-4429-9163-9904836F9AFF}"/>
              </a:ext>
            </a:extLst>
          </p:cNvPr>
          <p:cNvSpPr>
            <a:spLocks noGrp="1"/>
          </p:cNvSpPr>
          <p:nvPr>
            <p:ph type="subTitle" idx="4294967295"/>
          </p:nvPr>
        </p:nvSpPr>
        <p:spPr>
          <a:xfrm>
            <a:off x="1238250" y="4441368"/>
            <a:ext cx="7429500" cy="839331"/>
          </a:xfrm>
        </p:spPr>
        <p:txBody>
          <a:bodyPr>
            <a:normAutofit lnSpcReduction="10000"/>
          </a:bodyPr>
          <a:lstStyle/>
          <a:p>
            <a:pPr marL="0" indent="0">
              <a:buNone/>
            </a:pPr>
            <a:r>
              <a:rPr lang="ja-JP" altLang="en-US" dirty="0">
                <a:latin typeface="ＭＳ Ｐゴシック" panose="020B0600070205080204" pitchFamily="50" charset="-128"/>
                <a:ea typeface="ＭＳ Ｐゴシック" panose="020B0600070205080204" pitchFamily="50" charset="-128"/>
              </a:rPr>
              <a:t>公共建築物等の構造材、内装材及び外構材への木材製品の利用促進を緊急的に支援します</a:t>
            </a:r>
          </a:p>
        </p:txBody>
      </p:sp>
      <p:sp>
        <p:nvSpPr>
          <p:cNvPr id="7" name="字幕 2">
            <a:extLst>
              <a:ext uri="{FF2B5EF4-FFF2-40B4-BE49-F238E27FC236}">
                <a16:creationId xmlns:a16="http://schemas.microsoft.com/office/drawing/2014/main" id="{52DD5994-A35E-4BCF-B320-687955672A80}"/>
              </a:ext>
            </a:extLst>
          </p:cNvPr>
          <p:cNvSpPr txBox="1">
            <a:spLocks/>
          </p:cNvSpPr>
          <p:nvPr/>
        </p:nvSpPr>
        <p:spPr>
          <a:xfrm>
            <a:off x="0" y="6307494"/>
            <a:ext cx="9906000" cy="5505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800" b="1" dirty="0">
                <a:solidFill>
                  <a:schemeClr val="bg1"/>
                </a:solidFill>
                <a:latin typeface="ＭＳ Ｐゴシック" panose="020B0600070205080204" pitchFamily="50" charset="-128"/>
                <a:ea typeface="ＭＳ Ｐゴシック" panose="020B0600070205080204" pitchFamily="50" charset="-128"/>
              </a:rPr>
              <a:t>（一社）全国木材組合連合会</a:t>
            </a:r>
          </a:p>
        </p:txBody>
      </p:sp>
    </p:spTree>
    <p:extLst>
      <p:ext uri="{BB962C8B-B14F-4D97-AF65-F5344CB8AC3E}">
        <p14:creationId xmlns:p14="http://schemas.microsoft.com/office/powerpoint/2010/main" val="1353428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35F55F0-08CD-0644-9681-9C4EA8D47DC8}"/>
              </a:ext>
            </a:extLst>
          </p:cNvPr>
          <p:cNvSpPr txBox="1"/>
          <p:nvPr/>
        </p:nvSpPr>
        <p:spPr>
          <a:xfrm>
            <a:off x="0" y="28636"/>
            <a:ext cx="9906000"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助成金の額　構造材　 </a:t>
            </a:r>
            <a:r>
              <a:rPr lang="ja-JP" altLang="en-US" sz="3200" b="1" dirty="0">
                <a:solidFill>
                  <a:schemeClr val="bg1"/>
                </a:solidFill>
                <a:latin typeface="ＭＳ Ｐゴシック" panose="020B0600070205080204" pitchFamily="50" charset="-128"/>
                <a:ea typeface="ＭＳ Ｐゴシック" panose="020B0600070205080204" pitchFamily="50" charset="-128"/>
              </a:rPr>
              <a:t>（第７関係）</a:t>
            </a:r>
            <a:endParaRPr lang="ja-JP" altLang="en-US" sz="4000" b="1" dirty="0">
              <a:solidFill>
                <a:schemeClr val="bg1"/>
              </a:solidFill>
              <a:latin typeface="ＭＳ Ｐゴシック" panose="020B0600070205080204" pitchFamily="50" charset="-128"/>
              <a:ea typeface="ＭＳ Ｐゴシック" panose="020B0600070205080204" pitchFamily="50" charset="-128"/>
            </a:endParaRPr>
          </a:p>
        </p:txBody>
      </p:sp>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7" name="正方形/長方形 6">
            <a:extLst>
              <a:ext uri="{FF2B5EF4-FFF2-40B4-BE49-F238E27FC236}">
                <a16:creationId xmlns:a16="http://schemas.microsoft.com/office/drawing/2014/main" id="{5D20EF88-C372-432E-840D-7305FBE0477C}"/>
              </a:ext>
            </a:extLst>
          </p:cNvPr>
          <p:cNvSpPr/>
          <p:nvPr/>
        </p:nvSpPr>
        <p:spPr>
          <a:xfrm>
            <a:off x="623418" y="912014"/>
            <a:ext cx="9058570" cy="369332"/>
          </a:xfrm>
          <a:prstGeom prst="rect">
            <a:avLst/>
          </a:prstGeom>
          <a:solidFill>
            <a:schemeClr val="bg1"/>
          </a:solidFill>
          <a:ln>
            <a:solidFill>
              <a:schemeClr val="tx1"/>
            </a:solidFill>
          </a:ln>
        </p:spPr>
        <p:txBody>
          <a:bodyPr wrap="square">
            <a:spAutoFit/>
          </a:bodyPr>
          <a:lstStyle/>
          <a:p>
            <a:pPr marL="179388" indent="-179388" algn="ctr"/>
            <a:r>
              <a:rPr lang="ja-JP" altLang="en-US" b="1" dirty="0">
                <a:latin typeface="ＭＳ Ｐゴシック" panose="020B0600070205080204" pitchFamily="50" charset="-128"/>
                <a:ea typeface="ＭＳ Ｐゴシック" panose="020B0600070205080204" pitchFamily="50" charset="-128"/>
              </a:rPr>
              <a:t>①、②、③のうち、最も低い金額から</a:t>
            </a:r>
            <a:r>
              <a:rPr lang="en-US" altLang="ja-JP" b="1" dirty="0">
                <a:latin typeface="ＭＳ Ｐゴシック" panose="020B0600070205080204" pitchFamily="50" charset="-128"/>
                <a:ea typeface="ＭＳ Ｐゴシック" panose="020B0600070205080204" pitchFamily="50" charset="-128"/>
              </a:rPr>
              <a:t>1,000</a:t>
            </a:r>
            <a:r>
              <a:rPr lang="ja-JP" altLang="en-US" b="1" dirty="0">
                <a:latin typeface="ＭＳ Ｐゴシック" panose="020B0600070205080204" pitchFamily="50" charset="-128"/>
                <a:ea typeface="ＭＳ Ｐゴシック" panose="020B0600070205080204" pitchFamily="50" charset="-128"/>
              </a:rPr>
              <a:t>円未満の端数を切り捨てた額</a:t>
            </a:r>
          </a:p>
        </p:txBody>
      </p:sp>
      <p:sp>
        <p:nvSpPr>
          <p:cNvPr id="8" name="正方形/長方形 7">
            <a:extLst>
              <a:ext uri="{FF2B5EF4-FFF2-40B4-BE49-F238E27FC236}">
                <a16:creationId xmlns:a16="http://schemas.microsoft.com/office/drawing/2014/main" id="{AEBAB6FC-6799-47FC-A513-2B0061CBD083}"/>
              </a:ext>
            </a:extLst>
          </p:cNvPr>
          <p:cNvSpPr/>
          <p:nvPr/>
        </p:nvSpPr>
        <p:spPr>
          <a:xfrm>
            <a:off x="948274" y="4793275"/>
            <a:ext cx="8408858" cy="858377"/>
          </a:xfrm>
          <a:prstGeom prst="rect">
            <a:avLst/>
          </a:prstGeom>
          <a:solidFill>
            <a:schemeClr val="bg1"/>
          </a:solidFill>
          <a:ln>
            <a:noFill/>
          </a:ln>
        </p:spPr>
        <p:txBody>
          <a:bodyPr wrap="square">
            <a:spAutoFit/>
          </a:bodyPr>
          <a:lstStyle/>
          <a:p>
            <a:pPr>
              <a:lnSpc>
                <a:spcPct val="150000"/>
              </a:lnSpc>
            </a:pPr>
            <a:r>
              <a:rPr lang="en-US" altLang="ja-JP" b="1" dirty="0">
                <a:latin typeface="ＭＳ Ｐゴシック" panose="020B0600070205080204" pitchFamily="50" charset="-128"/>
                <a:ea typeface="ＭＳ Ｐゴシック" panose="020B0600070205080204" pitchFamily="50" charset="-128"/>
              </a:rPr>
              <a:t>※</a:t>
            </a:r>
            <a:r>
              <a:rPr lang="ja-JP" altLang="en-US" b="1" dirty="0">
                <a:latin typeface="ＭＳ Ｐゴシック" panose="020B0600070205080204" pitchFamily="50" charset="-128"/>
                <a:ea typeface="ＭＳ Ｐゴシック" panose="020B0600070205080204" pitchFamily="50" charset="-128"/>
              </a:rPr>
              <a:t>構造材利用費：仮設工事費、基礎工事費、木工事費及び内装材利用費の合計</a:t>
            </a:r>
            <a:endParaRPr lang="en-US" altLang="ja-JP" b="1" dirty="0">
              <a:latin typeface="ＭＳ Ｐゴシック" panose="020B0600070205080204" pitchFamily="50" charset="-128"/>
              <a:ea typeface="ＭＳ Ｐゴシック" panose="020B0600070205080204" pitchFamily="50" charset="-128"/>
            </a:endParaRPr>
          </a:p>
          <a:p>
            <a:pPr>
              <a:lnSpc>
                <a:spcPct val="150000"/>
              </a:lnSpc>
            </a:pPr>
            <a:r>
              <a:rPr lang="en-US" altLang="ja-JP" b="1" dirty="0">
                <a:latin typeface="ＭＳ Ｐゴシック" panose="020B0600070205080204" pitchFamily="50" charset="-128"/>
                <a:ea typeface="ＭＳ Ｐゴシック" panose="020B0600070205080204" pitchFamily="50" charset="-128"/>
              </a:rPr>
              <a:t>※</a:t>
            </a:r>
            <a:r>
              <a:rPr lang="ja-JP" altLang="en-US" b="1" dirty="0">
                <a:latin typeface="ＭＳ Ｐゴシック" panose="020B0600070205080204" pitchFamily="50" charset="-128"/>
                <a:ea typeface="ＭＳ Ｐゴシック" panose="020B0600070205080204" pitchFamily="50" charset="-128"/>
              </a:rPr>
              <a:t>上限金額なし</a:t>
            </a:r>
            <a:endParaRPr lang="en-US" altLang="ja-JP" b="1" dirty="0">
              <a:latin typeface="ＭＳ Ｐゴシック" panose="020B0600070205080204" pitchFamily="50" charset="-128"/>
              <a:ea typeface="ＭＳ Ｐゴシック" panose="020B0600070205080204" pitchFamily="50" charset="-128"/>
            </a:endParaRPr>
          </a:p>
        </p:txBody>
      </p:sp>
      <p:graphicFrame>
        <p:nvGraphicFramePr>
          <p:cNvPr id="2" name="表 2">
            <a:extLst>
              <a:ext uri="{FF2B5EF4-FFF2-40B4-BE49-F238E27FC236}">
                <a16:creationId xmlns:a16="http://schemas.microsoft.com/office/drawing/2014/main" id="{E9157D58-81BD-49FB-BED3-773070E19539}"/>
              </a:ext>
            </a:extLst>
          </p:cNvPr>
          <p:cNvGraphicFramePr>
            <a:graphicFrameLocks noGrp="1"/>
          </p:cNvGraphicFramePr>
          <p:nvPr>
            <p:extLst>
              <p:ext uri="{D42A27DB-BD31-4B8C-83A1-F6EECF244321}">
                <p14:modId xmlns:p14="http://schemas.microsoft.com/office/powerpoint/2010/main" val="749674715"/>
              </p:ext>
            </p:extLst>
          </p:nvPr>
        </p:nvGraphicFramePr>
        <p:xfrm>
          <a:off x="298562" y="2238628"/>
          <a:ext cx="9058569" cy="2009823"/>
        </p:xfrm>
        <a:graphic>
          <a:graphicData uri="http://schemas.openxmlformats.org/drawingml/2006/table">
            <a:tbl>
              <a:tblPr bandRow="1">
                <a:tableStyleId>{5940675A-B579-460E-94D1-54222C63F5DA}</a:tableStyleId>
              </a:tblPr>
              <a:tblGrid>
                <a:gridCol w="1153294">
                  <a:extLst>
                    <a:ext uri="{9D8B030D-6E8A-4147-A177-3AD203B41FA5}">
                      <a16:colId xmlns:a16="http://schemas.microsoft.com/office/drawing/2014/main" val="472786198"/>
                    </a:ext>
                  </a:extLst>
                </a:gridCol>
                <a:gridCol w="768626">
                  <a:extLst>
                    <a:ext uri="{9D8B030D-6E8A-4147-A177-3AD203B41FA5}">
                      <a16:colId xmlns:a16="http://schemas.microsoft.com/office/drawing/2014/main" val="2341678083"/>
                    </a:ext>
                  </a:extLst>
                </a:gridCol>
                <a:gridCol w="7136649">
                  <a:extLst>
                    <a:ext uri="{9D8B030D-6E8A-4147-A177-3AD203B41FA5}">
                      <a16:colId xmlns:a16="http://schemas.microsoft.com/office/drawing/2014/main" val="420554717"/>
                    </a:ext>
                  </a:extLst>
                </a:gridCol>
              </a:tblGrid>
              <a:tr h="669941">
                <a:tc rowSpan="3">
                  <a:txBody>
                    <a:bodyPr/>
                    <a:lstStyle/>
                    <a:p>
                      <a:pPr algn="ctr"/>
                      <a:r>
                        <a:rPr kumimoji="1" lang="ja-JP" altLang="en-US" sz="2000" b="1" dirty="0">
                          <a:latin typeface="ＭＳ Ｐゴシック" panose="020B0600070205080204" pitchFamily="50" charset="-128"/>
                          <a:ea typeface="ＭＳ Ｐゴシック" panose="020B0600070205080204" pitchFamily="50" charset="-128"/>
                        </a:rPr>
                        <a:t>構造材</a:t>
                      </a:r>
                    </a:p>
                  </a:txBody>
                  <a:tcPr anchor="ctr"/>
                </a:tc>
                <a:tc>
                  <a:txBody>
                    <a:bodyPr/>
                    <a:lstStyle/>
                    <a:p>
                      <a:r>
                        <a:rPr kumimoji="1" lang="ja-JP" altLang="en-US" sz="2000" b="1" dirty="0">
                          <a:latin typeface="ＭＳ Ｐゴシック" panose="020B0600070205080204" pitchFamily="50" charset="-128"/>
                          <a:ea typeface="ＭＳ Ｐゴシック" panose="020B0600070205080204" pitchFamily="50" charset="-128"/>
                        </a:rPr>
                        <a:t>①</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事業申請時に申告する延べ床面積</a:t>
                      </a:r>
                      <a:r>
                        <a:rPr lang="en-US" altLang="ja-JP" sz="2000" b="1" dirty="0">
                          <a:latin typeface="ＭＳ Ｐゴシック" panose="020B0600070205080204" pitchFamily="50" charset="-128"/>
                          <a:ea typeface="ＭＳ Ｐゴシック" panose="020B0600070205080204" pitchFamily="50" charset="-128"/>
                        </a:rPr>
                        <a:t>×39,000</a:t>
                      </a:r>
                      <a:r>
                        <a:rPr lang="ja-JP" altLang="en-US" sz="2000" b="1" dirty="0">
                          <a:latin typeface="ＭＳ Ｐゴシック" panose="020B0600070205080204" pitchFamily="50" charset="-128"/>
                          <a:ea typeface="ＭＳ Ｐゴシック" panose="020B0600070205080204" pitchFamily="50" charset="-128"/>
                        </a:rPr>
                        <a:t>円</a:t>
                      </a:r>
                      <a:r>
                        <a:rPr lang="en-US" altLang="ja-JP" sz="2000" b="1" dirty="0">
                          <a:latin typeface="ＭＳ Ｐゴシック" panose="020B0600070205080204" pitchFamily="50" charset="-128"/>
                          <a:ea typeface="ＭＳ Ｐゴシック" panose="020B0600070205080204" pitchFamily="50" charset="-128"/>
                        </a:rPr>
                        <a:t>/㎡</a:t>
                      </a:r>
                      <a:r>
                        <a:rPr lang="ja-JP" altLang="en-US" sz="2000" b="1" dirty="0">
                          <a:latin typeface="ＭＳ Ｐゴシック" panose="020B0600070205080204" pitchFamily="50" charset="-128"/>
                          <a:ea typeface="ＭＳ Ｐゴシック" panose="020B0600070205080204" pitchFamily="50" charset="-128"/>
                        </a:rPr>
                        <a:t>（平米）</a:t>
                      </a:r>
                    </a:p>
                  </a:txBody>
                  <a:tcPr anchor="ctr"/>
                </a:tc>
                <a:extLst>
                  <a:ext uri="{0D108BD9-81ED-4DB2-BD59-A6C34878D82A}">
                    <a16:rowId xmlns:a16="http://schemas.microsoft.com/office/drawing/2014/main" val="712845336"/>
                  </a:ext>
                </a:extLst>
              </a:tr>
              <a:tr h="669941">
                <a:tc vMerge="1">
                  <a:txBody>
                    <a:bodyPr/>
                    <a:lstStyle/>
                    <a:p>
                      <a:endParaRPr kumimoji="1" lang="ja-JP" altLang="en-US" dirty="0"/>
                    </a:p>
                  </a:txBody>
                  <a:tcPr/>
                </a:tc>
                <a:tc>
                  <a:txBody>
                    <a:bodyPr/>
                    <a:lstStyle/>
                    <a:p>
                      <a:r>
                        <a:rPr kumimoji="1" lang="ja-JP" altLang="en-US" sz="2000" b="1" dirty="0">
                          <a:latin typeface="ＭＳ Ｐゴシック" panose="020B0600070205080204" pitchFamily="50" charset="-128"/>
                          <a:ea typeface="ＭＳ Ｐゴシック" panose="020B0600070205080204" pitchFamily="50" charset="-128"/>
                        </a:rPr>
                        <a:t>②</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助成金交付申請時に申告する延べ床面積</a:t>
                      </a:r>
                      <a:r>
                        <a:rPr lang="en-US" altLang="ja-JP" sz="2000" b="1" dirty="0">
                          <a:latin typeface="ＭＳ Ｐゴシック" panose="020B0600070205080204" pitchFamily="50" charset="-128"/>
                          <a:ea typeface="ＭＳ Ｐゴシック" panose="020B0600070205080204" pitchFamily="50" charset="-128"/>
                        </a:rPr>
                        <a:t>×39,000</a:t>
                      </a:r>
                      <a:r>
                        <a:rPr lang="ja-JP" altLang="en-US" sz="2000" b="1" dirty="0">
                          <a:latin typeface="ＭＳ Ｐゴシック" panose="020B0600070205080204" pitchFamily="50" charset="-128"/>
                          <a:ea typeface="ＭＳ Ｐゴシック" panose="020B0600070205080204" pitchFamily="50" charset="-128"/>
                        </a:rPr>
                        <a:t>円</a:t>
                      </a:r>
                      <a:r>
                        <a:rPr lang="en-US" altLang="ja-JP" sz="2000" b="1" dirty="0">
                          <a:latin typeface="ＭＳ Ｐゴシック" panose="020B0600070205080204" pitchFamily="50" charset="-128"/>
                          <a:ea typeface="ＭＳ Ｐゴシック" panose="020B0600070205080204" pitchFamily="50" charset="-128"/>
                        </a:rPr>
                        <a:t>/㎡</a:t>
                      </a:r>
                      <a:r>
                        <a:rPr lang="ja-JP" altLang="en-US" sz="2000" b="1" dirty="0">
                          <a:latin typeface="ＭＳ Ｐゴシック" panose="020B0600070205080204" pitchFamily="50" charset="-128"/>
                          <a:ea typeface="ＭＳ Ｐゴシック" panose="020B0600070205080204" pitchFamily="50" charset="-128"/>
                        </a:rPr>
                        <a:t>（平米）</a:t>
                      </a:r>
                    </a:p>
                  </a:txBody>
                  <a:tcPr anchor="ctr"/>
                </a:tc>
                <a:extLst>
                  <a:ext uri="{0D108BD9-81ED-4DB2-BD59-A6C34878D82A}">
                    <a16:rowId xmlns:a16="http://schemas.microsoft.com/office/drawing/2014/main" val="1518333952"/>
                  </a:ext>
                </a:extLst>
              </a:tr>
              <a:tr h="669941">
                <a:tc vMerge="1">
                  <a:txBody>
                    <a:bodyPr/>
                    <a:lstStyle/>
                    <a:p>
                      <a:endParaRPr kumimoji="1" lang="ja-JP" altLang="en-US" dirty="0"/>
                    </a:p>
                  </a:txBody>
                  <a:tcPr/>
                </a:tc>
                <a:tc>
                  <a:txBody>
                    <a:bodyPr/>
                    <a:lstStyle/>
                    <a:p>
                      <a:r>
                        <a:rPr kumimoji="1" lang="ja-JP" altLang="en-US" sz="2000" b="1" dirty="0">
                          <a:latin typeface="ＭＳ Ｐゴシック" panose="020B0600070205080204" pitchFamily="50" charset="-128"/>
                          <a:ea typeface="ＭＳ Ｐゴシック" panose="020B0600070205080204" pitchFamily="50" charset="-128"/>
                        </a:rPr>
                        <a:t>③</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助成金交付申請時に申告する構造材利用費</a:t>
                      </a:r>
                      <a:r>
                        <a:rPr lang="en-US" altLang="ja-JP" sz="2000" b="1" dirty="0">
                          <a:latin typeface="ＭＳ Ｐゴシック" panose="020B0600070205080204" pitchFamily="50" charset="-128"/>
                          <a:ea typeface="ＭＳ Ｐゴシック" panose="020B0600070205080204" pitchFamily="50" charset="-128"/>
                        </a:rPr>
                        <a:t>×1/2</a:t>
                      </a:r>
                    </a:p>
                  </a:txBody>
                  <a:tcPr anchor="ctr"/>
                </a:tc>
                <a:extLst>
                  <a:ext uri="{0D108BD9-81ED-4DB2-BD59-A6C34878D82A}">
                    <a16:rowId xmlns:a16="http://schemas.microsoft.com/office/drawing/2014/main" val="4158488638"/>
                  </a:ext>
                </a:extLst>
              </a:tr>
            </a:tbl>
          </a:graphicData>
        </a:graphic>
      </p:graphicFrame>
    </p:spTree>
    <p:extLst>
      <p:ext uri="{BB962C8B-B14F-4D97-AF65-F5344CB8AC3E}">
        <p14:creationId xmlns:p14="http://schemas.microsoft.com/office/powerpoint/2010/main" val="180261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35F55F0-08CD-0644-9681-9C4EA8D47DC8}"/>
              </a:ext>
            </a:extLst>
          </p:cNvPr>
          <p:cNvSpPr txBox="1"/>
          <p:nvPr/>
        </p:nvSpPr>
        <p:spPr>
          <a:xfrm>
            <a:off x="0" y="28636"/>
            <a:ext cx="9906000"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助成金の額　内装材　 </a:t>
            </a:r>
            <a:r>
              <a:rPr lang="ja-JP" altLang="en-US" sz="3200" b="1" dirty="0">
                <a:solidFill>
                  <a:schemeClr val="bg1"/>
                </a:solidFill>
                <a:latin typeface="ＭＳ Ｐゴシック" panose="020B0600070205080204" pitchFamily="50" charset="-128"/>
                <a:ea typeface="ＭＳ Ｐゴシック" panose="020B0600070205080204" pitchFamily="50" charset="-128"/>
              </a:rPr>
              <a:t>（第７関係）</a:t>
            </a:r>
            <a:endParaRPr lang="ja-JP" altLang="en-US" sz="4000" b="1" dirty="0">
              <a:solidFill>
                <a:schemeClr val="bg1"/>
              </a:solidFill>
              <a:latin typeface="ＭＳ Ｐゴシック" panose="020B0600070205080204" pitchFamily="50" charset="-128"/>
              <a:ea typeface="ＭＳ Ｐゴシック" panose="020B0600070205080204" pitchFamily="50" charset="-128"/>
            </a:endParaRPr>
          </a:p>
        </p:txBody>
      </p:sp>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7" name="正方形/長方形 6">
            <a:extLst>
              <a:ext uri="{FF2B5EF4-FFF2-40B4-BE49-F238E27FC236}">
                <a16:creationId xmlns:a16="http://schemas.microsoft.com/office/drawing/2014/main" id="{5D20EF88-C372-432E-840D-7305FBE0477C}"/>
              </a:ext>
            </a:extLst>
          </p:cNvPr>
          <p:cNvSpPr/>
          <p:nvPr/>
        </p:nvSpPr>
        <p:spPr>
          <a:xfrm>
            <a:off x="623418" y="912014"/>
            <a:ext cx="9058570" cy="369332"/>
          </a:xfrm>
          <a:prstGeom prst="rect">
            <a:avLst/>
          </a:prstGeom>
          <a:solidFill>
            <a:schemeClr val="bg1"/>
          </a:solidFill>
          <a:ln>
            <a:solidFill>
              <a:schemeClr val="tx1"/>
            </a:solidFill>
          </a:ln>
        </p:spPr>
        <p:txBody>
          <a:bodyPr wrap="square">
            <a:spAutoFit/>
          </a:bodyPr>
          <a:lstStyle/>
          <a:p>
            <a:pPr marL="179388" indent="-179388" algn="ctr"/>
            <a:r>
              <a:rPr lang="ja-JP" altLang="en-US" b="1" dirty="0">
                <a:latin typeface="ＭＳ Ｐゴシック" panose="020B0600070205080204" pitchFamily="50" charset="-128"/>
                <a:ea typeface="ＭＳ Ｐゴシック" panose="020B0600070205080204" pitchFamily="50" charset="-128"/>
              </a:rPr>
              <a:t>①、②、③のうち、最も低い金額から</a:t>
            </a:r>
            <a:r>
              <a:rPr lang="en-US" altLang="ja-JP" b="1" dirty="0">
                <a:latin typeface="ＭＳ Ｐゴシック" panose="020B0600070205080204" pitchFamily="50" charset="-128"/>
                <a:ea typeface="ＭＳ Ｐゴシック" panose="020B0600070205080204" pitchFamily="50" charset="-128"/>
              </a:rPr>
              <a:t>1,000</a:t>
            </a:r>
            <a:r>
              <a:rPr lang="ja-JP" altLang="en-US" b="1" dirty="0">
                <a:latin typeface="ＭＳ Ｐゴシック" panose="020B0600070205080204" pitchFamily="50" charset="-128"/>
                <a:ea typeface="ＭＳ Ｐゴシック" panose="020B0600070205080204" pitchFamily="50" charset="-128"/>
              </a:rPr>
              <a:t>円未満の端数を切り捨てた額</a:t>
            </a:r>
          </a:p>
        </p:txBody>
      </p:sp>
      <p:sp>
        <p:nvSpPr>
          <p:cNvPr id="10" name="正方形/長方形 9">
            <a:extLst>
              <a:ext uri="{FF2B5EF4-FFF2-40B4-BE49-F238E27FC236}">
                <a16:creationId xmlns:a16="http://schemas.microsoft.com/office/drawing/2014/main" id="{83AD5E6D-AADD-4550-B8AE-6FCECDD5EE3B}"/>
              </a:ext>
            </a:extLst>
          </p:cNvPr>
          <p:cNvSpPr/>
          <p:nvPr/>
        </p:nvSpPr>
        <p:spPr>
          <a:xfrm>
            <a:off x="423715" y="5071203"/>
            <a:ext cx="9058569" cy="1412374"/>
          </a:xfrm>
          <a:prstGeom prst="rect">
            <a:avLst/>
          </a:prstGeom>
          <a:solidFill>
            <a:schemeClr val="bg1"/>
          </a:solidFill>
          <a:ln>
            <a:noFill/>
          </a:ln>
        </p:spPr>
        <p:txBody>
          <a:bodyPr wrap="square">
            <a:spAutoFit/>
          </a:bodyPr>
          <a:lstStyle/>
          <a:p>
            <a:r>
              <a:rPr lang="en-US" altLang="ja-JP" b="1" dirty="0">
                <a:latin typeface="ＭＳ Ｐゴシック" panose="020B0600070205080204" pitchFamily="50" charset="-128"/>
                <a:ea typeface="ＭＳ Ｐゴシック" panose="020B0600070205080204" pitchFamily="50" charset="-128"/>
              </a:rPr>
              <a:t>※</a:t>
            </a:r>
            <a:r>
              <a:rPr lang="ja-JP" altLang="en-US" b="1" dirty="0">
                <a:latin typeface="ＭＳ Ｐゴシック" panose="020B0600070205080204" pitchFamily="50" charset="-128"/>
                <a:ea typeface="ＭＳ Ｐゴシック" panose="020B0600070205080204" pitchFamily="50" charset="-128"/>
              </a:rPr>
              <a:t>内装材利用費</a:t>
            </a:r>
            <a:endParaRPr lang="en-US" altLang="ja-JP" b="1" dirty="0">
              <a:latin typeface="ＭＳ Ｐゴシック" panose="020B0600070205080204" pitchFamily="50" charset="-128"/>
              <a:ea typeface="ＭＳ Ｐゴシック" panose="020B0600070205080204" pitchFamily="50" charset="-128"/>
            </a:endParaRPr>
          </a:p>
          <a:p>
            <a:r>
              <a:rPr lang="ja-JP" altLang="en-US" b="1" dirty="0">
                <a:latin typeface="ＭＳ Ｐゴシック" panose="020B0600070205080204" pitchFamily="50" charset="-128"/>
                <a:ea typeface="ＭＳ Ｐゴシック" panose="020B0600070205080204" pitchFamily="50" charset="-128"/>
              </a:rPr>
              <a:t>　　：当該部の木質化部分に係る仮設工事費及び内装仕上工事費の合計</a:t>
            </a:r>
            <a:endParaRPr lang="en-US" altLang="ja-JP" b="1" dirty="0">
              <a:latin typeface="ＭＳ Ｐゴシック" panose="020B0600070205080204" pitchFamily="50" charset="-128"/>
              <a:ea typeface="ＭＳ Ｐゴシック" panose="020B0600070205080204" pitchFamily="50" charset="-128"/>
            </a:endParaRPr>
          </a:p>
          <a:p>
            <a:pPr>
              <a:lnSpc>
                <a:spcPct val="150000"/>
              </a:lnSpc>
            </a:pPr>
            <a:r>
              <a:rPr lang="en-US" altLang="ja-JP" b="1" dirty="0">
                <a:latin typeface="ＭＳ Ｐゴシック" panose="020B0600070205080204" pitchFamily="50" charset="-128"/>
                <a:ea typeface="ＭＳ Ｐゴシック" panose="020B0600070205080204" pitchFamily="50" charset="-128"/>
              </a:rPr>
              <a:t>※</a:t>
            </a:r>
            <a:r>
              <a:rPr lang="ja-JP" altLang="en-US" b="1" dirty="0">
                <a:latin typeface="ＭＳ Ｐゴシック" panose="020B0600070205080204" pitchFamily="50" charset="-128"/>
                <a:ea typeface="ＭＳ Ｐゴシック" panose="020B0600070205080204" pitchFamily="50" charset="-128"/>
              </a:rPr>
              <a:t>両方が含まれる場合は、①から③までについて、それぞれの額を合算して比較</a:t>
            </a:r>
            <a:endParaRPr lang="en-US" altLang="ja-JP" b="1" dirty="0">
              <a:latin typeface="ＭＳ Ｐゴシック" panose="020B0600070205080204" pitchFamily="50" charset="-128"/>
              <a:ea typeface="ＭＳ Ｐゴシック" panose="020B0600070205080204" pitchFamily="50" charset="-128"/>
            </a:endParaRPr>
          </a:p>
          <a:p>
            <a:pPr>
              <a:lnSpc>
                <a:spcPct val="150000"/>
              </a:lnSpc>
            </a:pPr>
            <a:r>
              <a:rPr lang="en-US" altLang="ja-JP" b="1" dirty="0">
                <a:latin typeface="ＭＳ Ｐゴシック" panose="020B0600070205080204" pitchFamily="50" charset="-128"/>
                <a:ea typeface="ＭＳ Ｐゴシック" panose="020B0600070205080204" pitchFamily="50" charset="-128"/>
              </a:rPr>
              <a:t>※</a:t>
            </a:r>
            <a:r>
              <a:rPr lang="ja-JP" altLang="en-US" b="1" dirty="0">
                <a:latin typeface="ＭＳ Ｐゴシック" panose="020B0600070205080204" pitchFamily="50" charset="-128"/>
                <a:ea typeface="ＭＳ Ｐゴシック" panose="020B0600070205080204" pitchFamily="50" charset="-128"/>
              </a:rPr>
              <a:t>上限金額なし</a:t>
            </a:r>
            <a:endParaRPr lang="en-US" altLang="ja-JP" b="1" dirty="0">
              <a:latin typeface="ＭＳ Ｐゴシック" panose="020B0600070205080204" pitchFamily="50" charset="-128"/>
              <a:ea typeface="ＭＳ Ｐゴシック" panose="020B0600070205080204" pitchFamily="50" charset="-128"/>
            </a:endParaRPr>
          </a:p>
        </p:txBody>
      </p:sp>
      <p:graphicFrame>
        <p:nvGraphicFramePr>
          <p:cNvPr id="9" name="表 2">
            <a:extLst>
              <a:ext uri="{FF2B5EF4-FFF2-40B4-BE49-F238E27FC236}">
                <a16:creationId xmlns:a16="http://schemas.microsoft.com/office/drawing/2014/main" id="{1ACAD408-40B1-48FB-BBB5-FCFF76892BEF}"/>
              </a:ext>
            </a:extLst>
          </p:cNvPr>
          <p:cNvGraphicFramePr>
            <a:graphicFrameLocks noGrp="1"/>
          </p:cNvGraphicFramePr>
          <p:nvPr>
            <p:extLst>
              <p:ext uri="{D42A27DB-BD31-4B8C-83A1-F6EECF244321}">
                <p14:modId xmlns:p14="http://schemas.microsoft.com/office/powerpoint/2010/main" val="3083720727"/>
              </p:ext>
            </p:extLst>
          </p:nvPr>
        </p:nvGraphicFramePr>
        <p:xfrm>
          <a:off x="292980" y="1432854"/>
          <a:ext cx="9389007" cy="1899920"/>
        </p:xfrm>
        <a:graphic>
          <a:graphicData uri="http://schemas.openxmlformats.org/drawingml/2006/table">
            <a:tbl>
              <a:tblPr bandRow="1">
                <a:tableStyleId>{5940675A-B579-460E-94D1-54222C63F5DA}</a:tableStyleId>
              </a:tblPr>
              <a:tblGrid>
                <a:gridCol w="1420131">
                  <a:extLst>
                    <a:ext uri="{9D8B030D-6E8A-4147-A177-3AD203B41FA5}">
                      <a16:colId xmlns:a16="http://schemas.microsoft.com/office/drawing/2014/main" val="472786198"/>
                    </a:ext>
                  </a:extLst>
                </a:gridCol>
                <a:gridCol w="571897">
                  <a:extLst>
                    <a:ext uri="{9D8B030D-6E8A-4147-A177-3AD203B41FA5}">
                      <a16:colId xmlns:a16="http://schemas.microsoft.com/office/drawing/2014/main" val="2341678083"/>
                    </a:ext>
                  </a:extLst>
                </a:gridCol>
                <a:gridCol w="7396979">
                  <a:extLst>
                    <a:ext uri="{9D8B030D-6E8A-4147-A177-3AD203B41FA5}">
                      <a16:colId xmlns:a16="http://schemas.microsoft.com/office/drawing/2014/main" val="420554717"/>
                    </a:ext>
                  </a:extLst>
                </a:gridCol>
              </a:tblGrid>
              <a:tr h="497840">
                <a:tc rowSpan="3">
                  <a:txBody>
                    <a:bodyPr/>
                    <a:lstStyle/>
                    <a:p>
                      <a:pPr algn="ctr"/>
                      <a:r>
                        <a:rPr kumimoji="1" lang="ja-JP" altLang="en-US" sz="2000" b="1" dirty="0">
                          <a:latin typeface="ＭＳ Ｐゴシック" panose="020B0600070205080204" pitchFamily="50" charset="-128"/>
                          <a:ea typeface="ＭＳ Ｐゴシック" panose="020B0600070205080204" pitchFamily="50" charset="-128"/>
                        </a:rPr>
                        <a:t>内装材</a:t>
                      </a:r>
                      <a:endParaRPr kumimoji="1" lang="en-US" altLang="ja-JP" sz="2000" b="1" dirty="0">
                        <a:latin typeface="ＭＳ Ｐゴシック" panose="020B0600070205080204" pitchFamily="50" charset="-128"/>
                        <a:ea typeface="ＭＳ Ｐゴシック" panose="020B0600070205080204" pitchFamily="50" charset="-128"/>
                      </a:endParaRPr>
                    </a:p>
                    <a:p>
                      <a:pPr algn="ctr"/>
                      <a:r>
                        <a:rPr kumimoji="1" lang="ja-JP" altLang="en-US" sz="2000" b="1" dirty="0">
                          <a:latin typeface="ＭＳ Ｐゴシック" panose="020B0600070205080204" pitchFamily="50" charset="-128"/>
                          <a:ea typeface="ＭＳ Ｐゴシック" panose="020B0600070205080204" pitchFamily="50" charset="-128"/>
                        </a:rPr>
                        <a:t>（壁・天井）</a:t>
                      </a:r>
                    </a:p>
                  </a:txBody>
                  <a:tcPr anchor="ctr"/>
                </a:tc>
                <a:tc>
                  <a:txBody>
                    <a:bodyPr/>
                    <a:lstStyle/>
                    <a:p>
                      <a:r>
                        <a:rPr kumimoji="1" lang="ja-JP" altLang="en-US" sz="2000" b="1" dirty="0">
                          <a:latin typeface="ＭＳ Ｐゴシック" panose="020B0600070205080204" pitchFamily="50" charset="-128"/>
                          <a:ea typeface="ＭＳ Ｐゴシック" panose="020B0600070205080204" pitchFamily="50" charset="-128"/>
                        </a:rPr>
                        <a:t>①</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事業申請時に申告する内装材利用面積（壁・天井）</a:t>
                      </a:r>
                      <a:endParaRPr lang="en-US" altLang="ja-JP" sz="2000" b="1" dirty="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　</a:t>
                      </a:r>
                      <a:r>
                        <a:rPr lang="en-US" altLang="ja-JP" sz="2000" b="1" dirty="0">
                          <a:latin typeface="ＭＳ Ｐゴシック" panose="020B0600070205080204" pitchFamily="50" charset="-128"/>
                          <a:ea typeface="ＭＳ Ｐゴシック" panose="020B0600070205080204" pitchFamily="50" charset="-128"/>
                        </a:rPr>
                        <a:t>×12,000</a:t>
                      </a:r>
                      <a:r>
                        <a:rPr lang="ja-JP" altLang="en-US" sz="2000" b="1" dirty="0">
                          <a:latin typeface="ＭＳ Ｐゴシック" panose="020B0600070205080204" pitchFamily="50" charset="-128"/>
                          <a:ea typeface="ＭＳ Ｐゴシック" panose="020B0600070205080204" pitchFamily="50" charset="-128"/>
                        </a:rPr>
                        <a:t>円</a:t>
                      </a:r>
                      <a:r>
                        <a:rPr lang="en-US" altLang="ja-JP" sz="2000" b="1" dirty="0">
                          <a:latin typeface="ＭＳ Ｐゴシック" panose="020B0600070205080204" pitchFamily="50" charset="-128"/>
                          <a:ea typeface="ＭＳ Ｐゴシック" panose="020B0600070205080204" pitchFamily="50" charset="-128"/>
                        </a:rPr>
                        <a:t>/㎡</a:t>
                      </a:r>
                      <a:r>
                        <a:rPr lang="ja-JP" altLang="en-US" sz="2000" b="1" dirty="0">
                          <a:latin typeface="ＭＳ Ｐゴシック" panose="020B0600070205080204" pitchFamily="50" charset="-128"/>
                          <a:ea typeface="ＭＳ Ｐゴシック" panose="020B0600070205080204" pitchFamily="50" charset="-128"/>
                        </a:rPr>
                        <a:t>（平米）</a:t>
                      </a:r>
                    </a:p>
                  </a:txBody>
                  <a:tcPr anchor="ctr"/>
                </a:tc>
                <a:extLst>
                  <a:ext uri="{0D108BD9-81ED-4DB2-BD59-A6C34878D82A}">
                    <a16:rowId xmlns:a16="http://schemas.microsoft.com/office/drawing/2014/main" val="712845336"/>
                  </a:ext>
                </a:extLst>
              </a:tr>
              <a:tr h="497840">
                <a:tc vMerge="1">
                  <a:txBody>
                    <a:bodyPr/>
                    <a:lstStyle/>
                    <a:p>
                      <a:endParaRPr kumimoji="1" lang="ja-JP" altLang="en-US" dirty="0"/>
                    </a:p>
                  </a:txBody>
                  <a:tcPr/>
                </a:tc>
                <a:tc>
                  <a:txBody>
                    <a:bodyPr/>
                    <a:lstStyle/>
                    <a:p>
                      <a:r>
                        <a:rPr kumimoji="1" lang="ja-JP" altLang="en-US" sz="2000" b="1" dirty="0">
                          <a:latin typeface="ＭＳ Ｐゴシック" panose="020B0600070205080204" pitchFamily="50" charset="-128"/>
                          <a:ea typeface="ＭＳ Ｐゴシック" panose="020B0600070205080204" pitchFamily="50" charset="-128"/>
                        </a:rPr>
                        <a:t>②</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助成金交付申請時に申告する内装材利用面積（壁・天井） </a:t>
                      </a:r>
                      <a:r>
                        <a:rPr lang="en-US" altLang="ja-JP" sz="2000" b="1" dirty="0">
                          <a:latin typeface="ＭＳ Ｐゴシック" panose="020B0600070205080204" pitchFamily="50" charset="-128"/>
                          <a:ea typeface="ＭＳ Ｐゴシック" panose="020B0600070205080204" pitchFamily="50" charset="-128"/>
                        </a:rPr>
                        <a:t>×12,000</a:t>
                      </a:r>
                      <a:r>
                        <a:rPr lang="ja-JP" altLang="en-US" sz="2000" b="1" dirty="0">
                          <a:latin typeface="ＭＳ Ｐゴシック" panose="020B0600070205080204" pitchFamily="50" charset="-128"/>
                          <a:ea typeface="ＭＳ Ｐゴシック" panose="020B0600070205080204" pitchFamily="50" charset="-128"/>
                        </a:rPr>
                        <a:t>円</a:t>
                      </a:r>
                      <a:r>
                        <a:rPr lang="en-US" altLang="ja-JP" sz="2000" b="1" dirty="0">
                          <a:latin typeface="ＭＳ Ｐゴシック" panose="020B0600070205080204" pitchFamily="50" charset="-128"/>
                          <a:ea typeface="ＭＳ Ｐゴシック" panose="020B0600070205080204" pitchFamily="50" charset="-128"/>
                        </a:rPr>
                        <a:t>/㎡</a:t>
                      </a:r>
                      <a:r>
                        <a:rPr lang="ja-JP" altLang="en-US" sz="2000" b="1" dirty="0">
                          <a:latin typeface="ＭＳ Ｐゴシック" panose="020B0600070205080204" pitchFamily="50" charset="-128"/>
                          <a:ea typeface="ＭＳ Ｐゴシック" panose="020B0600070205080204" pitchFamily="50" charset="-128"/>
                        </a:rPr>
                        <a:t>（平米）</a:t>
                      </a:r>
                    </a:p>
                  </a:txBody>
                  <a:tcPr anchor="ctr"/>
                </a:tc>
                <a:extLst>
                  <a:ext uri="{0D108BD9-81ED-4DB2-BD59-A6C34878D82A}">
                    <a16:rowId xmlns:a16="http://schemas.microsoft.com/office/drawing/2014/main" val="1518333952"/>
                  </a:ext>
                </a:extLst>
              </a:tr>
              <a:tr h="497840">
                <a:tc vMerge="1">
                  <a:txBody>
                    <a:bodyPr/>
                    <a:lstStyle/>
                    <a:p>
                      <a:endParaRPr kumimoji="1" lang="ja-JP" altLang="en-US" dirty="0"/>
                    </a:p>
                  </a:txBody>
                  <a:tcPr/>
                </a:tc>
                <a:tc>
                  <a:txBody>
                    <a:bodyPr/>
                    <a:lstStyle/>
                    <a:p>
                      <a:r>
                        <a:rPr kumimoji="1" lang="ja-JP" altLang="en-US" sz="2000" b="1" dirty="0">
                          <a:latin typeface="ＭＳ Ｐゴシック" panose="020B0600070205080204" pitchFamily="50" charset="-128"/>
                          <a:ea typeface="ＭＳ Ｐゴシック" panose="020B0600070205080204" pitchFamily="50" charset="-128"/>
                        </a:rPr>
                        <a:t>③</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助成金交付申請時に申告する内装材利用費（壁・天井） </a:t>
                      </a:r>
                      <a:r>
                        <a:rPr lang="en-US" altLang="ja-JP" sz="2000" b="1" dirty="0">
                          <a:latin typeface="ＭＳ Ｐゴシック" panose="020B0600070205080204" pitchFamily="50" charset="-128"/>
                          <a:ea typeface="ＭＳ Ｐゴシック" panose="020B0600070205080204" pitchFamily="50" charset="-128"/>
                        </a:rPr>
                        <a:t>×1/</a:t>
                      </a:r>
                      <a:r>
                        <a:rPr lang="ja-JP" altLang="en-US" sz="2000" b="1" dirty="0">
                          <a:latin typeface="ＭＳ Ｐゴシック" panose="020B0600070205080204" pitchFamily="50" charset="-128"/>
                          <a:ea typeface="ＭＳ Ｐゴシック" panose="020B0600070205080204" pitchFamily="50" charset="-128"/>
                        </a:rPr>
                        <a:t>２</a:t>
                      </a:r>
                    </a:p>
                  </a:txBody>
                  <a:tcPr anchor="ctr"/>
                </a:tc>
                <a:extLst>
                  <a:ext uri="{0D108BD9-81ED-4DB2-BD59-A6C34878D82A}">
                    <a16:rowId xmlns:a16="http://schemas.microsoft.com/office/drawing/2014/main" val="4158488638"/>
                  </a:ext>
                </a:extLst>
              </a:tr>
            </a:tbl>
          </a:graphicData>
        </a:graphic>
      </p:graphicFrame>
      <p:graphicFrame>
        <p:nvGraphicFramePr>
          <p:cNvPr id="11" name="表 2">
            <a:extLst>
              <a:ext uri="{FF2B5EF4-FFF2-40B4-BE49-F238E27FC236}">
                <a16:creationId xmlns:a16="http://schemas.microsoft.com/office/drawing/2014/main" id="{E82AB75B-6BE5-4563-B3F7-D4A06ED70D2F}"/>
              </a:ext>
            </a:extLst>
          </p:cNvPr>
          <p:cNvGraphicFramePr>
            <a:graphicFrameLocks noGrp="1"/>
          </p:cNvGraphicFramePr>
          <p:nvPr>
            <p:extLst>
              <p:ext uri="{D42A27DB-BD31-4B8C-83A1-F6EECF244321}">
                <p14:modId xmlns:p14="http://schemas.microsoft.com/office/powerpoint/2010/main" val="2713923802"/>
              </p:ext>
            </p:extLst>
          </p:nvPr>
        </p:nvGraphicFramePr>
        <p:xfrm>
          <a:off x="292980" y="3382684"/>
          <a:ext cx="9389007" cy="1696720"/>
        </p:xfrm>
        <a:graphic>
          <a:graphicData uri="http://schemas.openxmlformats.org/drawingml/2006/table">
            <a:tbl>
              <a:tblPr bandRow="1">
                <a:tableStyleId>{5940675A-B579-460E-94D1-54222C63F5DA}</a:tableStyleId>
              </a:tblPr>
              <a:tblGrid>
                <a:gridCol w="1420131">
                  <a:extLst>
                    <a:ext uri="{9D8B030D-6E8A-4147-A177-3AD203B41FA5}">
                      <a16:colId xmlns:a16="http://schemas.microsoft.com/office/drawing/2014/main" val="472786198"/>
                    </a:ext>
                  </a:extLst>
                </a:gridCol>
                <a:gridCol w="571897">
                  <a:extLst>
                    <a:ext uri="{9D8B030D-6E8A-4147-A177-3AD203B41FA5}">
                      <a16:colId xmlns:a16="http://schemas.microsoft.com/office/drawing/2014/main" val="2341678083"/>
                    </a:ext>
                  </a:extLst>
                </a:gridCol>
                <a:gridCol w="7396979">
                  <a:extLst>
                    <a:ext uri="{9D8B030D-6E8A-4147-A177-3AD203B41FA5}">
                      <a16:colId xmlns:a16="http://schemas.microsoft.com/office/drawing/2014/main" val="420554717"/>
                    </a:ext>
                  </a:extLst>
                </a:gridCol>
              </a:tblGrid>
              <a:tr h="497840">
                <a:tc rowSpan="3">
                  <a:txBody>
                    <a:bodyPr/>
                    <a:lstStyle/>
                    <a:p>
                      <a:pPr algn="ctr"/>
                      <a:r>
                        <a:rPr kumimoji="1" lang="ja-JP" altLang="en-US" sz="2000" b="1" dirty="0">
                          <a:latin typeface="ＭＳ Ｐゴシック" panose="020B0600070205080204" pitchFamily="50" charset="-128"/>
                          <a:ea typeface="ＭＳ Ｐゴシック" panose="020B0600070205080204" pitchFamily="50" charset="-128"/>
                        </a:rPr>
                        <a:t>内装材</a:t>
                      </a:r>
                      <a:endParaRPr kumimoji="1" lang="en-US" altLang="ja-JP" sz="2000" b="1" dirty="0">
                        <a:latin typeface="ＭＳ Ｐゴシック" panose="020B0600070205080204" pitchFamily="50" charset="-128"/>
                        <a:ea typeface="ＭＳ Ｐゴシック" panose="020B0600070205080204" pitchFamily="50" charset="-128"/>
                      </a:endParaRPr>
                    </a:p>
                    <a:p>
                      <a:pPr algn="ctr"/>
                      <a:r>
                        <a:rPr kumimoji="1" lang="ja-JP" altLang="en-US" sz="2000" b="1" dirty="0">
                          <a:latin typeface="ＭＳ Ｐゴシック" panose="020B0600070205080204" pitchFamily="50" charset="-128"/>
                          <a:ea typeface="ＭＳ Ｐゴシック" panose="020B0600070205080204" pitchFamily="50" charset="-128"/>
                        </a:rPr>
                        <a:t>（床）</a:t>
                      </a:r>
                    </a:p>
                  </a:txBody>
                  <a:tcPr anchor="ctr"/>
                </a:tc>
                <a:tc>
                  <a:txBody>
                    <a:bodyPr/>
                    <a:lstStyle/>
                    <a:p>
                      <a:r>
                        <a:rPr kumimoji="1" lang="ja-JP" altLang="en-US" sz="2000" b="1" dirty="0">
                          <a:latin typeface="ＭＳ Ｐゴシック" panose="020B0600070205080204" pitchFamily="50" charset="-128"/>
                          <a:ea typeface="ＭＳ Ｐゴシック" panose="020B0600070205080204" pitchFamily="50" charset="-128"/>
                        </a:rPr>
                        <a:t>①</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事業申請時に申告する内装材利用面積（床）</a:t>
                      </a:r>
                      <a:r>
                        <a:rPr lang="en-US" altLang="ja-JP" sz="2000" b="1" dirty="0">
                          <a:latin typeface="ＭＳ Ｐゴシック" panose="020B0600070205080204" pitchFamily="50" charset="-128"/>
                          <a:ea typeface="ＭＳ Ｐゴシック" panose="020B0600070205080204" pitchFamily="50" charset="-128"/>
                        </a:rPr>
                        <a:t>×7,000</a:t>
                      </a:r>
                      <a:r>
                        <a:rPr lang="ja-JP" altLang="en-US" sz="2000" b="1" dirty="0">
                          <a:latin typeface="ＭＳ Ｐゴシック" panose="020B0600070205080204" pitchFamily="50" charset="-128"/>
                          <a:ea typeface="ＭＳ Ｐゴシック" panose="020B0600070205080204" pitchFamily="50" charset="-128"/>
                        </a:rPr>
                        <a:t>円</a:t>
                      </a:r>
                      <a:r>
                        <a:rPr lang="en-US" altLang="ja-JP" sz="2000" b="1" dirty="0">
                          <a:latin typeface="ＭＳ Ｐゴシック" panose="020B0600070205080204" pitchFamily="50" charset="-128"/>
                          <a:ea typeface="ＭＳ Ｐゴシック" panose="020B0600070205080204" pitchFamily="50" charset="-128"/>
                        </a:rPr>
                        <a:t>/㎡</a:t>
                      </a:r>
                      <a:r>
                        <a:rPr lang="ja-JP" altLang="en-US" sz="2000" b="1" dirty="0">
                          <a:latin typeface="ＭＳ Ｐゴシック" panose="020B0600070205080204" pitchFamily="50" charset="-128"/>
                          <a:ea typeface="ＭＳ Ｐゴシック" panose="020B0600070205080204" pitchFamily="50" charset="-128"/>
                        </a:rPr>
                        <a:t>（平米）</a:t>
                      </a:r>
                    </a:p>
                  </a:txBody>
                  <a:tcPr anchor="ctr"/>
                </a:tc>
                <a:extLst>
                  <a:ext uri="{0D108BD9-81ED-4DB2-BD59-A6C34878D82A}">
                    <a16:rowId xmlns:a16="http://schemas.microsoft.com/office/drawing/2014/main" val="712845336"/>
                  </a:ext>
                </a:extLst>
              </a:tr>
              <a:tr h="497840">
                <a:tc vMerge="1">
                  <a:txBody>
                    <a:bodyPr/>
                    <a:lstStyle/>
                    <a:p>
                      <a:endParaRPr kumimoji="1" lang="ja-JP" altLang="en-US" dirty="0"/>
                    </a:p>
                  </a:txBody>
                  <a:tcPr/>
                </a:tc>
                <a:tc>
                  <a:txBody>
                    <a:bodyPr/>
                    <a:lstStyle/>
                    <a:p>
                      <a:r>
                        <a:rPr kumimoji="1" lang="ja-JP" altLang="en-US" sz="2000" b="1" dirty="0">
                          <a:latin typeface="ＭＳ Ｐゴシック" panose="020B0600070205080204" pitchFamily="50" charset="-128"/>
                          <a:ea typeface="ＭＳ Ｐゴシック" panose="020B0600070205080204" pitchFamily="50" charset="-128"/>
                        </a:rPr>
                        <a:t>②</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助成金交付申請時に申告する内装材利用面積（床）</a:t>
                      </a:r>
                      <a:endParaRPr lang="en-US" altLang="ja-JP" sz="2000" b="1" dirty="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　 </a:t>
                      </a:r>
                      <a:r>
                        <a:rPr lang="en-US" altLang="ja-JP" sz="2000" b="1" dirty="0">
                          <a:latin typeface="ＭＳ Ｐゴシック" panose="020B0600070205080204" pitchFamily="50" charset="-128"/>
                          <a:ea typeface="ＭＳ Ｐゴシック" panose="020B0600070205080204" pitchFamily="50" charset="-128"/>
                        </a:rPr>
                        <a:t>×7,000</a:t>
                      </a:r>
                      <a:r>
                        <a:rPr lang="ja-JP" altLang="en-US" sz="2000" b="1" dirty="0">
                          <a:latin typeface="ＭＳ Ｐゴシック" panose="020B0600070205080204" pitchFamily="50" charset="-128"/>
                          <a:ea typeface="ＭＳ Ｐゴシック" panose="020B0600070205080204" pitchFamily="50" charset="-128"/>
                        </a:rPr>
                        <a:t>円</a:t>
                      </a:r>
                      <a:r>
                        <a:rPr lang="en-US" altLang="ja-JP" sz="2000" b="1" dirty="0">
                          <a:latin typeface="ＭＳ Ｐゴシック" panose="020B0600070205080204" pitchFamily="50" charset="-128"/>
                          <a:ea typeface="ＭＳ Ｐゴシック" panose="020B0600070205080204" pitchFamily="50" charset="-128"/>
                        </a:rPr>
                        <a:t>/㎡</a:t>
                      </a:r>
                      <a:r>
                        <a:rPr lang="ja-JP" altLang="en-US" sz="2000" b="1" dirty="0">
                          <a:latin typeface="ＭＳ Ｐゴシック" panose="020B0600070205080204" pitchFamily="50" charset="-128"/>
                          <a:ea typeface="ＭＳ Ｐゴシック" panose="020B0600070205080204" pitchFamily="50" charset="-128"/>
                        </a:rPr>
                        <a:t>（平米）</a:t>
                      </a:r>
                    </a:p>
                  </a:txBody>
                  <a:tcPr anchor="ctr"/>
                </a:tc>
                <a:extLst>
                  <a:ext uri="{0D108BD9-81ED-4DB2-BD59-A6C34878D82A}">
                    <a16:rowId xmlns:a16="http://schemas.microsoft.com/office/drawing/2014/main" val="1518333952"/>
                  </a:ext>
                </a:extLst>
              </a:tr>
              <a:tr h="497840">
                <a:tc vMerge="1">
                  <a:txBody>
                    <a:bodyPr/>
                    <a:lstStyle/>
                    <a:p>
                      <a:endParaRPr kumimoji="1" lang="ja-JP" altLang="en-US" dirty="0"/>
                    </a:p>
                  </a:txBody>
                  <a:tcPr/>
                </a:tc>
                <a:tc>
                  <a:txBody>
                    <a:bodyPr/>
                    <a:lstStyle/>
                    <a:p>
                      <a:r>
                        <a:rPr kumimoji="1" lang="ja-JP" altLang="en-US" sz="2000" b="1" dirty="0">
                          <a:latin typeface="ＭＳ Ｐゴシック" panose="020B0600070205080204" pitchFamily="50" charset="-128"/>
                          <a:ea typeface="ＭＳ Ｐゴシック" panose="020B0600070205080204" pitchFamily="50" charset="-128"/>
                        </a:rPr>
                        <a:t>③</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助成金交付申請時に申告する内装材利用費（床） </a:t>
                      </a:r>
                      <a:r>
                        <a:rPr lang="en-US" altLang="ja-JP" sz="2000" b="1" dirty="0">
                          <a:latin typeface="ＭＳ Ｐゴシック" panose="020B0600070205080204" pitchFamily="50" charset="-128"/>
                          <a:ea typeface="ＭＳ Ｐゴシック" panose="020B0600070205080204" pitchFamily="50" charset="-128"/>
                        </a:rPr>
                        <a:t>×1/</a:t>
                      </a:r>
                      <a:r>
                        <a:rPr lang="ja-JP" altLang="en-US" sz="2000" b="1" dirty="0">
                          <a:latin typeface="ＭＳ Ｐゴシック" panose="020B0600070205080204" pitchFamily="50" charset="-128"/>
                          <a:ea typeface="ＭＳ Ｐゴシック" panose="020B0600070205080204" pitchFamily="50" charset="-128"/>
                        </a:rPr>
                        <a:t>２</a:t>
                      </a:r>
                    </a:p>
                  </a:txBody>
                  <a:tcPr anchor="ctr"/>
                </a:tc>
                <a:extLst>
                  <a:ext uri="{0D108BD9-81ED-4DB2-BD59-A6C34878D82A}">
                    <a16:rowId xmlns:a16="http://schemas.microsoft.com/office/drawing/2014/main" val="4158488638"/>
                  </a:ext>
                </a:extLst>
              </a:tr>
            </a:tbl>
          </a:graphicData>
        </a:graphic>
      </p:graphicFrame>
    </p:spTree>
    <p:extLst>
      <p:ext uri="{BB962C8B-B14F-4D97-AF65-F5344CB8AC3E}">
        <p14:creationId xmlns:p14="http://schemas.microsoft.com/office/powerpoint/2010/main" val="3294479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60D2A1B2-F70B-40E9-A35C-704D01CABEC8}"/>
              </a:ext>
            </a:extLst>
          </p:cNvPr>
          <p:cNvSpPr/>
          <p:nvPr/>
        </p:nvSpPr>
        <p:spPr>
          <a:xfrm>
            <a:off x="2842731" y="2582169"/>
            <a:ext cx="4338073" cy="677720"/>
          </a:xfrm>
          <a:prstGeom prst="rect">
            <a:avLst/>
          </a:prstGeom>
          <a:no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950" b="1" dirty="0">
                <a:solidFill>
                  <a:schemeClr val="tx1"/>
                </a:solidFill>
                <a:latin typeface="ＭＳ Ｐゴシック" panose="020B0600070205080204" pitchFamily="50" charset="-128"/>
                <a:ea typeface="ＭＳ Ｐゴシック" panose="020B0600070205080204" pitchFamily="50" charset="-128"/>
              </a:rPr>
              <a:t>外構材</a:t>
            </a:r>
            <a:endParaRPr lang="zh-TW" altLang="en-US" sz="195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3" name="直線コネクタ 2"/>
          <p:cNvCxnSpPr/>
          <p:nvPr/>
        </p:nvCxnSpPr>
        <p:spPr>
          <a:xfrm>
            <a:off x="2842731" y="3259883"/>
            <a:ext cx="4338073"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133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35F55F0-08CD-0644-9681-9C4EA8D47DC8}"/>
              </a:ext>
            </a:extLst>
          </p:cNvPr>
          <p:cNvSpPr txBox="1"/>
          <p:nvPr/>
        </p:nvSpPr>
        <p:spPr>
          <a:xfrm>
            <a:off x="0" y="28636"/>
            <a:ext cx="10039739" cy="707886"/>
          </a:xfrm>
          <a:prstGeom prst="rect">
            <a:avLst/>
          </a:prstGeom>
          <a:noFill/>
        </p:spPr>
        <p:txBody>
          <a:bodyPr wrap="square" rtlCol="0">
            <a:spAutoFit/>
          </a:bodyPr>
          <a:lstStyle/>
          <a:p>
            <a:r>
              <a:rPr lang="en-US" altLang="ja-JP" sz="4000" b="1" dirty="0">
                <a:solidFill>
                  <a:schemeClr val="bg1"/>
                </a:solidFill>
                <a:latin typeface="ＭＳ Ｐゴシック" panose="020B0600070205080204" pitchFamily="50" charset="-128"/>
                <a:ea typeface="ＭＳ Ｐゴシック" panose="020B0600070205080204" pitchFamily="50" charset="-128"/>
              </a:rPr>
              <a:t>Ⅱ</a:t>
            </a:r>
            <a:r>
              <a:rPr lang="ja-JP" altLang="en-US" sz="4000" b="1" dirty="0">
                <a:solidFill>
                  <a:schemeClr val="bg1"/>
                </a:solidFill>
                <a:latin typeface="ＭＳ Ｐゴシック" panose="020B0600070205080204" pitchFamily="50" charset="-128"/>
                <a:ea typeface="ＭＳ Ｐゴシック" panose="020B0600070205080204" pitchFamily="50" charset="-128"/>
              </a:rPr>
              <a:t>．助成対象物件　要件　</a:t>
            </a:r>
            <a:r>
              <a:rPr lang="ja-JP" altLang="en-US" sz="3200" b="1" dirty="0">
                <a:solidFill>
                  <a:schemeClr val="bg1"/>
                </a:solidFill>
                <a:latin typeface="ＭＳ Ｐゴシック" panose="020B0600070205080204" pitchFamily="50" charset="-128"/>
                <a:ea typeface="ＭＳ Ｐゴシック" panose="020B0600070205080204" pitchFamily="50" charset="-128"/>
              </a:rPr>
              <a:t>（第２、５関係）</a:t>
            </a:r>
            <a:endParaRPr lang="ja-JP" altLang="en-US" sz="4000" b="1" dirty="0">
              <a:solidFill>
                <a:schemeClr val="bg1"/>
              </a:solidFill>
              <a:latin typeface="ＭＳ Ｐゴシック" panose="020B0600070205080204" pitchFamily="50" charset="-128"/>
              <a:ea typeface="ＭＳ Ｐゴシック" panose="020B0600070205080204" pitchFamily="50" charset="-128"/>
            </a:endParaRPr>
          </a:p>
        </p:txBody>
      </p:sp>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6" name="正方形/長方形 5">
            <a:extLst>
              <a:ext uri="{FF2B5EF4-FFF2-40B4-BE49-F238E27FC236}">
                <a16:creationId xmlns:a16="http://schemas.microsoft.com/office/drawing/2014/main" id="{405D9BE3-95CB-4EE7-A2F4-D732F65C27D8}"/>
              </a:ext>
            </a:extLst>
          </p:cNvPr>
          <p:cNvSpPr/>
          <p:nvPr/>
        </p:nvSpPr>
        <p:spPr>
          <a:xfrm>
            <a:off x="423713" y="1113472"/>
            <a:ext cx="9058570" cy="369332"/>
          </a:xfrm>
          <a:prstGeom prst="rect">
            <a:avLst/>
          </a:prstGeom>
          <a:solidFill>
            <a:schemeClr val="bg1"/>
          </a:solidFill>
          <a:ln>
            <a:solidFill>
              <a:schemeClr val="tx1"/>
            </a:solidFill>
          </a:ln>
        </p:spPr>
        <p:txBody>
          <a:bodyPr wrap="square">
            <a:spAutoFit/>
          </a:bodyPr>
          <a:lstStyle/>
          <a:p>
            <a:pPr marL="179388" indent="-179388" algn="ctr"/>
            <a:r>
              <a:rPr lang="ja-JP" altLang="en-US" b="1" dirty="0">
                <a:latin typeface="ＭＳ Ｐゴシック" panose="020B0600070205080204" pitchFamily="50" charset="-128"/>
                <a:ea typeface="ＭＳ Ｐゴシック" panose="020B0600070205080204" pitchFamily="50" charset="-128"/>
              </a:rPr>
              <a:t>構造材、内装材のア～オを満たした上で下記を満たすこと</a:t>
            </a:r>
          </a:p>
        </p:txBody>
      </p:sp>
      <p:sp>
        <p:nvSpPr>
          <p:cNvPr id="9" name="正方形/長方形 8">
            <a:extLst>
              <a:ext uri="{FF2B5EF4-FFF2-40B4-BE49-F238E27FC236}">
                <a16:creationId xmlns:a16="http://schemas.microsoft.com/office/drawing/2014/main" id="{7B1483A3-2079-4C26-A0C6-F2D5F79BB281}"/>
              </a:ext>
            </a:extLst>
          </p:cNvPr>
          <p:cNvSpPr/>
          <p:nvPr/>
        </p:nvSpPr>
        <p:spPr>
          <a:xfrm>
            <a:off x="238479" y="2229086"/>
            <a:ext cx="9429039" cy="2914259"/>
          </a:xfrm>
          <a:prstGeom prst="rect">
            <a:avLst/>
          </a:prstGeom>
          <a:solidFill>
            <a:schemeClr val="bg1"/>
          </a:solidFill>
          <a:ln>
            <a:noFill/>
          </a:ln>
        </p:spPr>
        <p:txBody>
          <a:bodyPr wrap="square">
            <a:spAutoFit/>
          </a:bodyPr>
          <a:lstStyle/>
          <a:p>
            <a:pPr>
              <a:lnSpc>
                <a:spcPct val="200000"/>
              </a:lnSpc>
            </a:pPr>
            <a:r>
              <a:rPr lang="ja-JP" altLang="en-US" sz="2400" b="1" dirty="0">
                <a:latin typeface="ＭＳ Ｐゴシック" panose="020B0600070205080204" pitchFamily="50" charset="-128"/>
                <a:ea typeface="ＭＳ Ｐゴシック" panose="020B0600070205080204" pitchFamily="50" charset="-128"/>
              </a:rPr>
              <a:t>ア．塀または柵　　　　：木材製品の利用量が１ｍ当たり</a:t>
            </a:r>
            <a:r>
              <a:rPr lang="en-US" altLang="ja-JP" sz="2400" b="1" dirty="0">
                <a:solidFill>
                  <a:srgbClr val="FF0000"/>
                </a:solidFill>
                <a:latin typeface="ＭＳ Ｐゴシック" panose="020B0600070205080204" pitchFamily="50" charset="-128"/>
                <a:ea typeface="ＭＳ Ｐゴシック" panose="020B0600070205080204" pitchFamily="50" charset="-128"/>
              </a:rPr>
              <a:t>0.04㎥</a:t>
            </a:r>
            <a:r>
              <a:rPr lang="ja-JP" altLang="en-US" sz="1600" b="1" dirty="0">
                <a:solidFill>
                  <a:srgbClr val="FF0000"/>
                </a:solidFill>
                <a:latin typeface="ＭＳ Ｐゴシック" panose="020B0600070205080204" pitchFamily="50" charset="-128"/>
                <a:ea typeface="ＭＳ Ｐゴシック" panose="020B0600070205080204" pitchFamily="50" charset="-128"/>
              </a:rPr>
              <a:t>（立米）</a:t>
            </a:r>
            <a:r>
              <a:rPr lang="ja-JP" altLang="en-US" sz="2000" b="1" dirty="0">
                <a:latin typeface="ＭＳ Ｐゴシック" panose="020B0600070205080204" pitchFamily="50" charset="-128"/>
                <a:ea typeface="ＭＳ Ｐゴシック" panose="020B0600070205080204" pitchFamily="50" charset="-128"/>
              </a:rPr>
              <a:t>以上</a:t>
            </a:r>
            <a:endParaRPr lang="en-US" altLang="ja-JP" sz="2400" b="1" dirty="0">
              <a:latin typeface="ＭＳ Ｐゴシック" panose="020B0600070205080204" pitchFamily="50" charset="-128"/>
              <a:ea typeface="ＭＳ Ｐゴシック" panose="020B0600070205080204" pitchFamily="50" charset="-128"/>
            </a:endParaRPr>
          </a:p>
          <a:p>
            <a:pPr>
              <a:lnSpc>
                <a:spcPct val="200000"/>
              </a:lnSpc>
            </a:pPr>
            <a:r>
              <a:rPr lang="ja-JP" altLang="en-US" sz="2400" b="1" dirty="0">
                <a:latin typeface="ＭＳ Ｐゴシック" panose="020B0600070205080204" pitchFamily="50" charset="-128"/>
                <a:ea typeface="ＭＳ Ｐゴシック" panose="020B0600070205080204" pitchFamily="50" charset="-128"/>
              </a:rPr>
              <a:t>イ．その他外構施設　：木材製品の利用量が</a:t>
            </a:r>
            <a:r>
              <a:rPr lang="en-US" altLang="ja-JP" sz="2400" b="1" dirty="0">
                <a:solidFill>
                  <a:srgbClr val="FF0000"/>
                </a:solidFill>
                <a:latin typeface="ＭＳ Ｐゴシック" panose="020B0600070205080204" pitchFamily="50" charset="-128"/>
                <a:ea typeface="ＭＳ Ｐゴシック" panose="020B0600070205080204" pitchFamily="50" charset="-128"/>
              </a:rPr>
              <a:t>0.2㎥</a:t>
            </a:r>
            <a:r>
              <a:rPr lang="ja-JP" altLang="en-US" sz="2400" b="1" dirty="0">
                <a:solidFill>
                  <a:srgbClr val="FF0000"/>
                </a:solidFill>
                <a:latin typeface="ＭＳ Ｐゴシック" panose="020B0600070205080204" pitchFamily="50" charset="-128"/>
                <a:ea typeface="ＭＳ Ｐゴシック" panose="020B0600070205080204" pitchFamily="50" charset="-128"/>
              </a:rPr>
              <a:t> （立米）</a:t>
            </a:r>
            <a:r>
              <a:rPr lang="ja-JP" altLang="en-US" sz="2400" b="1" dirty="0">
                <a:latin typeface="ＭＳ Ｐゴシック" panose="020B0600070205080204" pitchFamily="50" charset="-128"/>
                <a:ea typeface="ＭＳ Ｐゴシック" panose="020B0600070205080204" pitchFamily="50" charset="-128"/>
              </a:rPr>
              <a:t>以上</a:t>
            </a:r>
            <a:endParaRPr lang="en-US" altLang="ja-JP" sz="2400" b="1" dirty="0">
              <a:latin typeface="ＭＳ Ｐゴシック" panose="020B0600070205080204" pitchFamily="50" charset="-128"/>
              <a:ea typeface="ＭＳ Ｐゴシック" panose="020B0600070205080204" pitchFamily="50" charset="-128"/>
            </a:endParaRPr>
          </a:p>
          <a:p>
            <a:pPr>
              <a:lnSpc>
                <a:spcPct val="200000"/>
              </a:lnSpc>
            </a:pPr>
            <a:r>
              <a:rPr lang="ja-JP" altLang="en-US" sz="2400" b="1" dirty="0">
                <a:latin typeface="ＭＳ Ｐゴシック" panose="020B0600070205080204" pitchFamily="50" charset="-128"/>
                <a:ea typeface="ＭＳ Ｐゴシック" panose="020B0600070205080204" pitchFamily="50" charset="-128"/>
              </a:rPr>
              <a:t>ウ．一定区域において複数の外構施設を木質化する場合</a:t>
            </a:r>
            <a:endParaRPr lang="en-US" altLang="ja-JP" sz="2400" b="1" dirty="0">
              <a:latin typeface="ＭＳ Ｐゴシック" panose="020B0600070205080204" pitchFamily="50" charset="-128"/>
              <a:ea typeface="ＭＳ Ｐゴシック" panose="020B0600070205080204" pitchFamily="50" charset="-128"/>
            </a:endParaRPr>
          </a:p>
          <a:p>
            <a:pPr>
              <a:lnSpc>
                <a:spcPct val="200000"/>
              </a:lnSpc>
            </a:pPr>
            <a:r>
              <a:rPr lang="ja-JP" altLang="en-US" sz="2400" b="1" dirty="0">
                <a:latin typeface="ＭＳ Ｐゴシック" panose="020B0600070205080204" pitchFamily="50" charset="-128"/>
                <a:ea typeface="ＭＳ Ｐゴシック" panose="020B0600070205080204" pitchFamily="50" charset="-128"/>
              </a:rPr>
              <a:t>　　　：全ての外構施設の木材製品の利用量の合計が</a:t>
            </a:r>
            <a:r>
              <a:rPr lang="en-US" altLang="ja-JP" sz="2400" b="1" dirty="0">
                <a:solidFill>
                  <a:srgbClr val="FF0000"/>
                </a:solidFill>
                <a:latin typeface="ＭＳ Ｐゴシック" panose="020B0600070205080204" pitchFamily="50" charset="-128"/>
                <a:ea typeface="ＭＳ Ｐゴシック" panose="020B0600070205080204" pitchFamily="50" charset="-128"/>
              </a:rPr>
              <a:t>0.5㎥</a:t>
            </a:r>
            <a:r>
              <a:rPr lang="ja-JP" altLang="en-US" sz="2400" b="1" dirty="0">
                <a:solidFill>
                  <a:srgbClr val="FF0000"/>
                </a:solidFill>
                <a:latin typeface="ＭＳ Ｐゴシック" panose="020B0600070205080204" pitchFamily="50" charset="-128"/>
                <a:ea typeface="ＭＳ Ｐゴシック" panose="020B0600070205080204" pitchFamily="50" charset="-128"/>
              </a:rPr>
              <a:t> （立米）</a:t>
            </a:r>
            <a:r>
              <a:rPr lang="ja-JP" altLang="en-US" sz="2000" b="1" dirty="0">
                <a:latin typeface="ＭＳ Ｐゴシック" panose="020B0600070205080204" pitchFamily="50" charset="-128"/>
                <a:ea typeface="ＭＳ Ｐゴシック" panose="020B0600070205080204" pitchFamily="50" charset="-128"/>
              </a:rPr>
              <a:t>以上</a:t>
            </a:r>
            <a:endParaRPr lang="en-US" altLang="ja-JP" sz="24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611006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35F55F0-08CD-0644-9681-9C4EA8D47DC8}"/>
              </a:ext>
            </a:extLst>
          </p:cNvPr>
          <p:cNvSpPr txBox="1"/>
          <p:nvPr/>
        </p:nvSpPr>
        <p:spPr>
          <a:xfrm>
            <a:off x="0" y="28636"/>
            <a:ext cx="9906000"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助成対象となる木材利用 　</a:t>
            </a:r>
            <a:r>
              <a:rPr lang="ja-JP" altLang="en-US" sz="3200" b="1" dirty="0">
                <a:solidFill>
                  <a:schemeClr val="bg1"/>
                </a:solidFill>
                <a:latin typeface="ＭＳ Ｐゴシック" panose="020B0600070205080204" pitchFamily="50" charset="-128"/>
                <a:ea typeface="ＭＳ Ｐゴシック" panose="020B0600070205080204" pitchFamily="50" charset="-128"/>
              </a:rPr>
              <a:t>（第６関係）</a:t>
            </a:r>
            <a:endParaRPr lang="ja-JP" altLang="en-US" sz="3600" b="1" dirty="0">
              <a:solidFill>
                <a:schemeClr val="bg1"/>
              </a:solidFill>
              <a:latin typeface="ＭＳ Ｐゴシック" panose="020B0600070205080204" pitchFamily="50" charset="-128"/>
              <a:ea typeface="ＭＳ Ｐゴシック" panose="020B0600070205080204" pitchFamily="50" charset="-128"/>
            </a:endParaRPr>
          </a:p>
        </p:txBody>
      </p:sp>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7" name="正方形/長方形 6">
            <a:extLst>
              <a:ext uri="{FF2B5EF4-FFF2-40B4-BE49-F238E27FC236}">
                <a16:creationId xmlns:a16="http://schemas.microsoft.com/office/drawing/2014/main" id="{5D20EF88-C372-432E-840D-7305FBE0477C}"/>
              </a:ext>
            </a:extLst>
          </p:cNvPr>
          <p:cNvSpPr/>
          <p:nvPr/>
        </p:nvSpPr>
        <p:spPr>
          <a:xfrm>
            <a:off x="623418" y="912014"/>
            <a:ext cx="9058570" cy="369332"/>
          </a:xfrm>
          <a:prstGeom prst="rect">
            <a:avLst/>
          </a:prstGeom>
          <a:solidFill>
            <a:schemeClr val="bg1"/>
          </a:solidFill>
          <a:ln>
            <a:solidFill>
              <a:schemeClr val="tx1"/>
            </a:solidFill>
          </a:ln>
        </p:spPr>
        <p:txBody>
          <a:bodyPr wrap="square">
            <a:spAutoFit/>
          </a:bodyPr>
          <a:lstStyle/>
          <a:p>
            <a:pPr marL="179388" indent="-179388" algn="ctr"/>
            <a:r>
              <a:rPr lang="ja-JP" altLang="en-US" b="1" dirty="0">
                <a:latin typeface="ＭＳ Ｐゴシック" panose="020B0600070205080204" pitchFamily="50" charset="-128"/>
                <a:ea typeface="ＭＳ Ｐゴシック" panose="020B0600070205080204" pitchFamily="50" charset="-128"/>
              </a:rPr>
              <a:t>所定の耐久性を有する木材製品を使用すること</a:t>
            </a:r>
          </a:p>
        </p:txBody>
      </p:sp>
      <p:sp>
        <p:nvSpPr>
          <p:cNvPr id="9" name="正方形/長方形 8">
            <a:extLst>
              <a:ext uri="{FF2B5EF4-FFF2-40B4-BE49-F238E27FC236}">
                <a16:creationId xmlns:a16="http://schemas.microsoft.com/office/drawing/2014/main" id="{3CD3C4A2-AFD3-4079-858C-A13C87CD0C48}"/>
              </a:ext>
            </a:extLst>
          </p:cNvPr>
          <p:cNvSpPr/>
          <p:nvPr/>
        </p:nvSpPr>
        <p:spPr>
          <a:xfrm>
            <a:off x="423715" y="1852558"/>
            <a:ext cx="9058569" cy="4093428"/>
          </a:xfrm>
          <a:prstGeom prst="rect">
            <a:avLst/>
          </a:prstGeom>
          <a:solidFill>
            <a:schemeClr val="bg1"/>
          </a:solidFill>
          <a:ln>
            <a:noFill/>
          </a:ln>
        </p:spPr>
        <p:txBody>
          <a:bodyPr wrap="square">
            <a:spAutoFit/>
          </a:bodyPr>
          <a:lstStyle/>
          <a:p>
            <a:r>
              <a:rPr lang="ja-JP" altLang="en-US" sz="2000" b="1" dirty="0">
                <a:latin typeface="ＭＳ Ｐゴシック" panose="020B0600070205080204" pitchFamily="50" charset="-128"/>
                <a:ea typeface="ＭＳ Ｐゴシック" panose="020B0600070205080204" pitchFamily="50" charset="-128"/>
              </a:rPr>
              <a:t>　ア．地際又は基礎に接する部位</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ＪＡＳ規格の性能区分のＫ４又はＡＱ認証の１種の処理を施した木材製品</a:t>
            </a:r>
            <a:endParaRPr lang="en-US" altLang="ja-JP" sz="2000" b="1" dirty="0">
              <a:latin typeface="ＭＳ Ｐゴシック" panose="020B0600070205080204" pitchFamily="50" charset="-128"/>
              <a:ea typeface="ＭＳ Ｐゴシック" panose="020B0600070205080204" pitchFamily="50" charset="-128"/>
            </a:endParaRPr>
          </a:p>
          <a:p>
            <a:endParaRPr lang="ja-JP" altLang="en-US"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イ．構造上重要な部位</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アのほか</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ＪＡＳ規格の性能区分のＫ３又はＡＱ認証の２種の処理を施した木材製品</a:t>
            </a:r>
            <a:endParaRPr lang="en-US" altLang="ja-JP" sz="2000" b="1" dirty="0">
              <a:latin typeface="ＭＳ Ｐゴシック" panose="020B0600070205080204" pitchFamily="50" charset="-128"/>
              <a:ea typeface="ＭＳ Ｐゴシック" panose="020B0600070205080204" pitchFamily="50" charset="-128"/>
            </a:endParaRPr>
          </a:p>
          <a:p>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ウ．その他の部位</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ア、イのほか</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木材保護塗料、表面処理剤の塗布等による処理を施した木材製品</a:t>
            </a:r>
            <a:endParaRPr lang="en-US" altLang="ja-JP" sz="2000" b="1" dirty="0">
              <a:latin typeface="ＭＳ Ｐゴシック" panose="020B0600070205080204" pitchFamily="50" charset="-128"/>
              <a:ea typeface="ＭＳ Ｐゴシック" panose="020B0600070205080204" pitchFamily="50" charset="-128"/>
            </a:endParaRPr>
          </a:p>
          <a:p>
            <a:endParaRPr lang="en-US" altLang="ja-JP" sz="2000" b="1" dirty="0">
              <a:latin typeface="ＭＳ Ｐゴシック" panose="020B0600070205080204" pitchFamily="50" charset="-128"/>
              <a:ea typeface="ＭＳ Ｐゴシック" panose="020B0600070205080204" pitchFamily="50" charset="-128"/>
            </a:endParaRPr>
          </a:p>
          <a:p>
            <a:endParaRPr lang="en-US" altLang="ja-JP" sz="2000" b="1" dirty="0">
              <a:latin typeface="ＭＳ Ｐゴシック" panose="020B0600070205080204" pitchFamily="50" charset="-128"/>
              <a:ea typeface="ＭＳ Ｐゴシック" panose="020B0600070205080204" pitchFamily="50" charset="-128"/>
            </a:endParaRPr>
          </a:p>
          <a:p>
            <a:r>
              <a:rPr lang="en-US" altLang="ja-JP" sz="2000" b="1" dirty="0">
                <a:solidFill>
                  <a:srgbClr val="FF0000"/>
                </a:solidFill>
                <a:latin typeface="ＭＳ Ｐゴシック" panose="020B0600070205080204" pitchFamily="50" charset="-128"/>
                <a:ea typeface="ＭＳ Ｐゴシック" panose="020B0600070205080204" pitchFamily="50" charset="-128"/>
              </a:rPr>
              <a:t>※</a:t>
            </a:r>
            <a:r>
              <a:rPr lang="ja-JP" altLang="en-US" sz="2000" b="1" dirty="0">
                <a:solidFill>
                  <a:srgbClr val="FF0000"/>
                </a:solidFill>
                <a:latin typeface="ＭＳ Ｐゴシック" panose="020B0600070205080204" pitchFamily="50" charset="-128"/>
                <a:ea typeface="ＭＳ Ｐゴシック" panose="020B0600070205080204" pitchFamily="50" charset="-128"/>
              </a:rPr>
              <a:t>すべてクリーンウッド法に基づく合法性を確認した木材製品</a:t>
            </a:r>
          </a:p>
        </p:txBody>
      </p:sp>
    </p:spTree>
    <p:extLst>
      <p:ext uri="{BB962C8B-B14F-4D97-AF65-F5344CB8AC3E}">
        <p14:creationId xmlns:p14="http://schemas.microsoft.com/office/powerpoint/2010/main" val="2506660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35F55F0-08CD-0644-9681-9C4EA8D47DC8}"/>
              </a:ext>
            </a:extLst>
          </p:cNvPr>
          <p:cNvSpPr txBox="1"/>
          <p:nvPr/>
        </p:nvSpPr>
        <p:spPr>
          <a:xfrm>
            <a:off x="0" y="28636"/>
            <a:ext cx="9906000"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助成金の額　外構材　 </a:t>
            </a:r>
            <a:r>
              <a:rPr lang="ja-JP" altLang="en-US" sz="3200" b="1" dirty="0">
                <a:solidFill>
                  <a:schemeClr val="bg1"/>
                </a:solidFill>
                <a:latin typeface="ＭＳ Ｐゴシック" panose="020B0600070205080204" pitchFamily="50" charset="-128"/>
                <a:ea typeface="ＭＳ Ｐゴシック" panose="020B0600070205080204" pitchFamily="50" charset="-128"/>
              </a:rPr>
              <a:t>（第７関係）</a:t>
            </a:r>
            <a:endParaRPr lang="ja-JP" altLang="en-US" sz="4000" b="1" dirty="0">
              <a:solidFill>
                <a:schemeClr val="bg1"/>
              </a:solidFill>
              <a:latin typeface="ＭＳ Ｐゴシック" panose="020B0600070205080204" pitchFamily="50" charset="-128"/>
              <a:ea typeface="ＭＳ Ｐゴシック" panose="020B0600070205080204" pitchFamily="50" charset="-128"/>
            </a:endParaRPr>
          </a:p>
        </p:txBody>
      </p:sp>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9" name="正方形/長方形 8">
            <a:extLst>
              <a:ext uri="{FF2B5EF4-FFF2-40B4-BE49-F238E27FC236}">
                <a16:creationId xmlns:a16="http://schemas.microsoft.com/office/drawing/2014/main" id="{B7ADE6DA-F0C0-4BAF-B4D4-041AC7190C94}"/>
              </a:ext>
            </a:extLst>
          </p:cNvPr>
          <p:cNvSpPr/>
          <p:nvPr/>
        </p:nvSpPr>
        <p:spPr>
          <a:xfrm>
            <a:off x="211854" y="5194679"/>
            <a:ext cx="9482285" cy="1200329"/>
          </a:xfrm>
          <a:prstGeom prst="rect">
            <a:avLst/>
          </a:prstGeom>
          <a:solidFill>
            <a:schemeClr val="bg1"/>
          </a:solidFill>
          <a:ln>
            <a:noFill/>
          </a:ln>
        </p:spPr>
        <p:txBody>
          <a:bodyPr wrap="square">
            <a:spAutoFit/>
          </a:bodyPr>
          <a:lstStyle/>
          <a:p>
            <a:r>
              <a:rPr lang="en-US" altLang="ja-JP" b="1" dirty="0">
                <a:highlight>
                  <a:srgbClr val="FFFF00"/>
                </a:highlight>
                <a:latin typeface="ＭＳ Ｐゴシック" panose="020B0600070205080204" pitchFamily="50" charset="-128"/>
                <a:ea typeface="ＭＳ Ｐゴシック" panose="020B0600070205080204" pitchFamily="50" charset="-128"/>
              </a:rPr>
              <a:t>※</a:t>
            </a:r>
            <a:r>
              <a:rPr lang="ja-JP" altLang="en-US" b="1" dirty="0">
                <a:highlight>
                  <a:srgbClr val="FFFF00"/>
                </a:highlight>
                <a:latin typeface="ＭＳ Ｐゴシック" panose="020B0600070205080204" pitchFamily="50" charset="-128"/>
                <a:ea typeface="ＭＳ Ｐゴシック" panose="020B0600070205080204" pitchFamily="50" charset="-128"/>
              </a:rPr>
              <a:t>注１</a:t>
            </a:r>
            <a:r>
              <a:rPr lang="ja-JP" altLang="en-US" b="1" dirty="0">
                <a:latin typeface="ＭＳ Ｐゴシック" panose="020B0600070205080204" pitchFamily="50" charset="-128"/>
                <a:ea typeface="ＭＳ Ｐゴシック" panose="020B0600070205080204" pitchFamily="50" charset="-128"/>
              </a:rPr>
              <a:t>クリーンウッド法に基づく登録木材関連事業者から当該物件で利用する全ての木材製品を</a:t>
            </a:r>
            <a:endParaRPr lang="en-US" altLang="ja-JP" b="1" dirty="0">
              <a:latin typeface="ＭＳ Ｐゴシック" panose="020B0600070205080204" pitchFamily="50" charset="-128"/>
              <a:ea typeface="ＭＳ Ｐゴシック" panose="020B0600070205080204" pitchFamily="50" charset="-128"/>
            </a:endParaRPr>
          </a:p>
          <a:p>
            <a:r>
              <a:rPr lang="ja-JP" altLang="en-US" b="1" dirty="0">
                <a:latin typeface="ＭＳ Ｐゴシック" panose="020B0600070205080204" pitchFamily="50" charset="-128"/>
                <a:ea typeface="ＭＳ Ｐゴシック" panose="020B0600070205080204" pitchFamily="50" charset="-128"/>
              </a:rPr>
              <a:t>　　調達する場合又は登録事業者が利用する場合</a:t>
            </a:r>
            <a:endParaRPr lang="en-US" altLang="ja-JP" b="1" dirty="0">
              <a:latin typeface="ＭＳ Ｐゴシック" panose="020B0600070205080204" pitchFamily="50" charset="-128"/>
              <a:ea typeface="ＭＳ Ｐゴシック" panose="020B0600070205080204" pitchFamily="50" charset="-128"/>
            </a:endParaRPr>
          </a:p>
          <a:p>
            <a:r>
              <a:rPr lang="en-US" altLang="ja-JP" b="1" dirty="0">
                <a:latin typeface="ＭＳ Ｐゴシック" panose="020B0600070205080204" pitchFamily="50" charset="-128"/>
                <a:ea typeface="ＭＳ Ｐゴシック" panose="020B0600070205080204" pitchFamily="50" charset="-128"/>
              </a:rPr>
              <a:t>※</a:t>
            </a:r>
            <a:r>
              <a:rPr lang="ja-JP" altLang="en-US" b="1" dirty="0">
                <a:latin typeface="ＭＳ Ｐゴシック" panose="020B0600070205080204" pitchFamily="50" charset="-128"/>
                <a:ea typeface="ＭＳ Ｐゴシック" panose="020B0600070205080204" pitchFamily="50" charset="-128"/>
              </a:rPr>
              <a:t>注２　</a:t>
            </a:r>
            <a:r>
              <a:rPr lang="zh-TW" altLang="en-US" b="1" dirty="0">
                <a:latin typeface="ＭＳ Ｐゴシック" panose="020B0600070205080204" pitchFamily="50" charset="-128"/>
                <a:ea typeface="ＭＳ Ｐゴシック" panose="020B0600070205080204" pitchFamily="50" charset="-128"/>
              </a:rPr>
              <a:t>外構材利用費</a:t>
            </a:r>
            <a:endParaRPr lang="en-US" altLang="ja-JP" b="1" dirty="0">
              <a:latin typeface="ＭＳ Ｐゴシック" panose="020B0600070205080204" pitchFamily="50" charset="-128"/>
              <a:ea typeface="ＭＳ Ｐゴシック" panose="020B0600070205080204" pitchFamily="50" charset="-128"/>
            </a:endParaRPr>
          </a:p>
          <a:p>
            <a:r>
              <a:rPr lang="ja-JP" altLang="en-US" b="1" dirty="0">
                <a:latin typeface="ＭＳ Ｐゴシック" panose="020B0600070205080204" pitchFamily="50" charset="-128"/>
                <a:ea typeface="ＭＳ Ｐゴシック" panose="020B0600070205080204" pitchFamily="50" charset="-128"/>
              </a:rPr>
              <a:t>　　：当該部の木質化部分に係る仮設工事費、基礎工事費及び木工事費の合計</a:t>
            </a:r>
            <a:endParaRPr lang="en-US" altLang="ja-JP" b="1" dirty="0">
              <a:latin typeface="ＭＳ Ｐゴシック" panose="020B0600070205080204" pitchFamily="50" charset="-128"/>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5D20EF88-C372-432E-840D-7305FBE0477C}"/>
              </a:ext>
            </a:extLst>
          </p:cNvPr>
          <p:cNvSpPr/>
          <p:nvPr/>
        </p:nvSpPr>
        <p:spPr>
          <a:xfrm>
            <a:off x="623418" y="912014"/>
            <a:ext cx="9058570" cy="369332"/>
          </a:xfrm>
          <a:prstGeom prst="rect">
            <a:avLst/>
          </a:prstGeom>
          <a:solidFill>
            <a:schemeClr val="bg1"/>
          </a:solidFill>
          <a:ln>
            <a:solidFill>
              <a:schemeClr val="tx1"/>
            </a:solidFill>
          </a:ln>
        </p:spPr>
        <p:txBody>
          <a:bodyPr wrap="square">
            <a:spAutoFit/>
          </a:bodyPr>
          <a:lstStyle/>
          <a:p>
            <a:pPr marL="179388" indent="-179388" algn="ctr"/>
            <a:r>
              <a:rPr lang="ja-JP" altLang="en-US" b="1" dirty="0">
                <a:latin typeface="ＭＳ Ｐゴシック" panose="020B0600070205080204" pitchFamily="50" charset="-128"/>
                <a:ea typeface="ＭＳ Ｐゴシック" panose="020B0600070205080204" pitchFamily="50" charset="-128"/>
              </a:rPr>
              <a:t>①、②、③のうち、最も低い金額から</a:t>
            </a:r>
            <a:r>
              <a:rPr lang="en-US" altLang="ja-JP" b="1" dirty="0">
                <a:latin typeface="ＭＳ Ｐゴシック" panose="020B0600070205080204" pitchFamily="50" charset="-128"/>
                <a:ea typeface="ＭＳ Ｐゴシック" panose="020B0600070205080204" pitchFamily="50" charset="-128"/>
              </a:rPr>
              <a:t>1,000</a:t>
            </a:r>
            <a:r>
              <a:rPr lang="ja-JP" altLang="en-US" b="1" dirty="0">
                <a:latin typeface="ＭＳ Ｐゴシック" panose="020B0600070205080204" pitchFamily="50" charset="-128"/>
                <a:ea typeface="ＭＳ Ｐゴシック" panose="020B0600070205080204" pitchFamily="50" charset="-128"/>
              </a:rPr>
              <a:t>円未満の端数を切り捨てた額</a:t>
            </a:r>
          </a:p>
        </p:txBody>
      </p:sp>
      <p:graphicFrame>
        <p:nvGraphicFramePr>
          <p:cNvPr id="11" name="表 2">
            <a:extLst>
              <a:ext uri="{FF2B5EF4-FFF2-40B4-BE49-F238E27FC236}">
                <a16:creationId xmlns:a16="http://schemas.microsoft.com/office/drawing/2014/main" id="{98FC2CA1-2CF5-44B8-9985-690E165B88C6}"/>
              </a:ext>
            </a:extLst>
          </p:cNvPr>
          <p:cNvGraphicFramePr>
            <a:graphicFrameLocks noGrp="1"/>
          </p:cNvGraphicFramePr>
          <p:nvPr>
            <p:extLst>
              <p:ext uri="{D42A27DB-BD31-4B8C-83A1-F6EECF244321}">
                <p14:modId xmlns:p14="http://schemas.microsoft.com/office/powerpoint/2010/main" val="2565453450"/>
              </p:ext>
            </p:extLst>
          </p:nvPr>
        </p:nvGraphicFramePr>
        <p:xfrm>
          <a:off x="258494" y="1408890"/>
          <a:ext cx="9389007" cy="1869440"/>
        </p:xfrm>
        <a:graphic>
          <a:graphicData uri="http://schemas.openxmlformats.org/drawingml/2006/table">
            <a:tbl>
              <a:tblPr bandRow="1">
                <a:tableStyleId>{5940675A-B579-460E-94D1-54222C63F5DA}</a:tableStyleId>
              </a:tblPr>
              <a:tblGrid>
                <a:gridCol w="957322">
                  <a:extLst>
                    <a:ext uri="{9D8B030D-6E8A-4147-A177-3AD203B41FA5}">
                      <a16:colId xmlns:a16="http://schemas.microsoft.com/office/drawing/2014/main" val="472786198"/>
                    </a:ext>
                  </a:extLst>
                </a:gridCol>
                <a:gridCol w="503853">
                  <a:extLst>
                    <a:ext uri="{9D8B030D-6E8A-4147-A177-3AD203B41FA5}">
                      <a16:colId xmlns:a16="http://schemas.microsoft.com/office/drawing/2014/main" val="2341678083"/>
                    </a:ext>
                  </a:extLst>
                </a:gridCol>
                <a:gridCol w="7927832">
                  <a:extLst>
                    <a:ext uri="{9D8B030D-6E8A-4147-A177-3AD203B41FA5}">
                      <a16:colId xmlns:a16="http://schemas.microsoft.com/office/drawing/2014/main" val="420554717"/>
                    </a:ext>
                  </a:extLst>
                </a:gridCol>
              </a:tblGrid>
              <a:tr h="497840">
                <a:tc rowSpan="3">
                  <a:txBody>
                    <a:bodyPr/>
                    <a:lstStyle/>
                    <a:p>
                      <a:pPr algn="ctr"/>
                      <a:r>
                        <a:rPr kumimoji="1" lang="ja-JP" altLang="en-US" sz="2000" b="1" dirty="0">
                          <a:latin typeface="ＭＳ Ｐゴシック" panose="020B0600070205080204" pitchFamily="50" charset="-128"/>
                          <a:ea typeface="ＭＳ Ｐゴシック" panose="020B0600070205080204" pitchFamily="50" charset="-128"/>
                        </a:rPr>
                        <a:t>塀・柵</a:t>
                      </a:r>
                    </a:p>
                  </a:txBody>
                  <a:tcPr anchor="ctr"/>
                </a:tc>
                <a:tc>
                  <a:txBody>
                    <a:bodyPr/>
                    <a:lstStyle/>
                    <a:p>
                      <a:r>
                        <a:rPr kumimoji="1" lang="ja-JP" altLang="en-US" sz="2000" b="1" dirty="0">
                          <a:latin typeface="ＭＳ Ｐゴシック" panose="020B0600070205080204" pitchFamily="50" charset="-128"/>
                          <a:ea typeface="ＭＳ Ｐゴシック" panose="020B0600070205080204" pitchFamily="50" charset="-128"/>
                        </a:rPr>
                        <a:t>①</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事業申請時に申告する外構利用延長</a:t>
                      </a:r>
                      <a:r>
                        <a:rPr lang="en-US" altLang="ja-JP" sz="2000" b="1" dirty="0">
                          <a:latin typeface="ＭＳ Ｐゴシック" panose="020B0600070205080204" pitchFamily="50" charset="-128"/>
                          <a:ea typeface="ＭＳ Ｐゴシック" panose="020B0600070205080204" pitchFamily="50" charset="-128"/>
                        </a:rPr>
                        <a:t>×17,500</a:t>
                      </a:r>
                      <a:r>
                        <a:rPr lang="ja-JP" altLang="en-US" sz="2000" b="1" dirty="0">
                          <a:latin typeface="ＭＳ Ｐゴシック" panose="020B0600070205080204" pitchFamily="50" charset="-128"/>
                          <a:ea typeface="ＭＳ Ｐゴシック" panose="020B0600070205080204" pitchFamily="50" charset="-128"/>
                        </a:rPr>
                        <a:t>円</a:t>
                      </a:r>
                      <a:r>
                        <a:rPr lang="en-US" altLang="ja-JP" sz="2000" b="1" dirty="0">
                          <a:latin typeface="ＭＳ Ｐゴシック" panose="020B0600070205080204" pitchFamily="50" charset="-128"/>
                          <a:ea typeface="ＭＳ Ｐゴシック" panose="020B0600070205080204" pitchFamily="50" charset="-128"/>
                        </a:rPr>
                        <a:t>/</a:t>
                      </a:r>
                      <a:r>
                        <a:rPr lang="ja-JP" altLang="en-US" sz="2000" b="1" dirty="0">
                          <a:latin typeface="ＭＳ Ｐゴシック" panose="020B0600070205080204" pitchFamily="50" charset="-128"/>
                          <a:ea typeface="ＭＳ Ｐゴシック" panose="020B0600070205080204" pitchFamily="50" charset="-128"/>
                        </a:rPr>
                        <a:t>ｍ（</a:t>
                      </a:r>
                      <a:r>
                        <a:rPr lang="en-US" altLang="ja-JP" sz="2000" b="1" dirty="0">
                          <a:highlight>
                            <a:srgbClr val="FFFF00"/>
                          </a:highlight>
                          <a:latin typeface="ＭＳ Ｐゴシック" panose="020B0600070205080204" pitchFamily="50" charset="-128"/>
                          <a:ea typeface="ＭＳ Ｐゴシック" panose="020B0600070205080204" pitchFamily="50" charset="-128"/>
                        </a:rPr>
                        <a:t>※</a:t>
                      </a:r>
                      <a:r>
                        <a:rPr lang="ja-JP" altLang="en-US" sz="2000" b="1" dirty="0">
                          <a:highlight>
                            <a:srgbClr val="FFFF00"/>
                          </a:highlight>
                          <a:latin typeface="ＭＳ Ｐゴシック" panose="020B0600070205080204" pitchFamily="50" charset="-128"/>
                          <a:ea typeface="ＭＳ Ｐゴシック" panose="020B0600070205080204" pitchFamily="50" charset="-128"/>
                        </a:rPr>
                        <a:t>注１</a:t>
                      </a:r>
                      <a:r>
                        <a:rPr lang="ja-JP" altLang="en-US" sz="2000" b="1" dirty="0">
                          <a:latin typeface="ＭＳ Ｐゴシック" panose="020B0600070205080204" pitchFamily="50" charset="-128"/>
                          <a:ea typeface="ＭＳ Ｐゴシック" panose="020B0600070205080204" pitchFamily="50" charset="-128"/>
                        </a:rPr>
                        <a:t>　</a:t>
                      </a:r>
                      <a:r>
                        <a:rPr lang="en-US" altLang="ja-JP" sz="2000" b="1" dirty="0">
                          <a:latin typeface="ＭＳ Ｐゴシック" panose="020B0600070205080204" pitchFamily="50" charset="-128"/>
                          <a:ea typeface="ＭＳ Ｐゴシック" panose="020B0600070205080204" pitchFamily="50" charset="-128"/>
                        </a:rPr>
                        <a:t>30,000</a:t>
                      </a:r>
                      <a:r>
                        <a:rPr lang="ja-JP" altLang="en-US" sz="2000" b="1" dirty="0">
                          <a:latin typeface="ＭＳ Ｐゴシック" panose="020B0600070205080204" pitchFamily="50" charset="-128"/>
                          <a:ea typeface="ＭＳ Ｐゴシック" panose="020B0600070205080204" pitchFamily="50" charset="-128"/>
                        </a:rPr>
                        <a:t>円</a:t>
                      </a:r>
                      <a:r>
                        <a:rPr lang="en-US" altLang="ja-JP" sz="2000" b="1" dirty="0">
                          <a:latin typeface="ＭＳ Ｐゴシック" panose="020B0600070205080204" pitchFamily="50" charset="-128"/>
                          <a:ea typeface="ＭＳ Ｐゴシック" panose="020B0600070205080204" pitchFamily="50" charset="-128"/>
                        </a:rPr>
                        <a:t>/</a:t>
                      </a:r>
                      <a:r>
                        <a:rPr lang="ja-JP" altLang="en-US" sz="2000" b="1" dirty="0">
                          <a:latin typeface="ＭＳ Ｐゴシック" panose="020B0600070205080204" pitchFamily="50" charset="-128"/>
                          <a:ea typeface="ＭＳ Ｐゴシック" panose="020B0600070205080204" pitchFamily="50" charset="-128"/>
                        </a:rPr>
                        <a:t>ｍ）と、外構材利用費の見積額のいずれか低い額　</a:t>
                      </a:r>
                    </a:p>
                  </a:txBody>
                  <a:tcPr anchor="ctr"/>
                </a:tc>
                <a:extLst>
                  <a:ext uri="{0D108BD9-81ED-4DB2-BD59-A6C34878D82A}">
                    <a16:rowId xmlns:a16="http://schemas.microsoft.com/office/drawing/2014/main" val="712845336"/>
                  </a:ext>
                </a:extLst>
              </a:tr>
              <a:tr h="497840">
                <a:tc vMerge="1">
                  <a:txBody>
                    <a:bodyPr/>
                    <a:lstStyle/>
                    <a:p>
                      <a:endParaRPr kumimoji="1" lang="ja-JP" altLang="en-US" dirty="0"/>
                    </a:p>
                  </a:txBody>
                  <a:tcPr/>
                </a:tc>
                <a:tc>
                  <a:txBody>
                    <a:bodyPr/>
                    <a:lstStyle/>
                    <a:p>
                      <a:r>
                        <a:rPr kumimoji="1" lang="ja-JP" altLang="en-US" sz="2000" b="1" dirty="0">
                          <a:latin typeface="ＭＳ Ｐゴシック" panose="020B0600070205080204" pitchFamily="50" charset="-128"/>
                          <a:ea typeface="ＭＳ Ｐゴシック" panose="020B0600070205080204" pitchFamily="50" charset="-128"/>
                        </a:rPr>
                        <a:t>②</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助成金交付申請時に申告する外構利用延長</a:t>
                      </a:r>
                      <a:r>
                        <a:rPr lang="en-US" altLang="ja-JP" sz="2000" b="1" dirty="0">
                          <a:latin typeface="ＭＳ Ｐゴシック" panose="020B0600070205080204" pitchFamily="50" charset="-128"/>
                          <a:ea typeface="ＭＳ Ｐゴシック" panose="020B0600070205080204" pitchFamily="50" charset="-128"/>
                        </a:rPr>
                        <a:t>×17,500</a:t>
                      </a:r>
                      <a:r>
                        <a:rPr lang="ja-JP" altLang="en-US" sz="2000" b="1" dirty="0">
                          <a:latin typeface="ＭＳ Ｐゴシック" panose="020B0600070205080204" pitchFamily="50" charset="-128"/>
                          <a:ea typeface="ＭＳ Ｐゴシック" panose="020B0600070205080204" pitchFamily="50" charset="-128"/>
                        </a:rPr>
                        <a:t>円</a:t>
                      </a:r>
                      <a:r>
                        <a:rPr lang="en-US" altLang="ja-JP" sz="2000" b="1" dirty="0">
                          <a:latin typeface="ＭＳ Ｐゴシック" panose="020B0600070205080204" pitchFamily="50" charset="-128"/>
                          <a:ea typeface="ＭＳ Ｐゴシック" panose="020B0600070205080204" pitchFamily="50" charset="-128"/>
                        </a:rPr>
                        <a:t>/</a:t>
                      </a:r>
                      <a:r>
                        <a:rPr lang="ja-JP" altLang="en-US" sz="2000" b="1" dirty="0">
                          <a:latin typeface="ＭＳ Ｐゴシック" panose="020B0600070205080204" pitchFamily="50" charset="-128"/>
                          <a:ea typeface="ＭＳ Ｐゴシック" panose="020B0600070205080204" pitchFamily="50" charset="-128"/>
                        </a:rPr>
                        <a:t>ｍ</a:t>
                      </a:r>
                      <a:endParaRPr lang="en-US" altLang="ja-JP" sz="2000" b="1" dirty="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dirty="0">
                          <a:latin typeface="ＭＳ Ｐゴシック" panose="020B0600070205080204" pitchFamily="50" charset="-128"/>
                          <a:ea typeface="ＭＳ Ｐゴシック" panose="020B0600070205080204" pitchFamily="50" charset="-128"/>
                        </a:rPr>
                        <a:t>（</a:t>
                      </a:r>
                      <a:r>
                        <a:rPr lang="en-US" altLang="ja-JP" sz="1800" b="1" dirty="0">
                          <a:highlight>
                            <a:srgbClr val="FFFF00"/>
                          </a:highlight>
                          <a:latin typeface="ＭＳ Ｐゴシック" panose="020B0600070205080204" pitchFamily="50" charset="-128"/>
                          <a:ea typeface="ＭＳ Ｐゴシック" panose="020B0600070205080204" pitchFamily="50" charset="-128"/>
                        </a:rPr>
                        <a:t>※</a:t>
                      </a:r>
                      <a:r>
                        <a:rPr lang="ja-JP" altLang="en-US" sz="1800" b="1" dirty="0">
                          <a:highlight>
                            <a:srgbClr val="FFFF00"/>
                          </a:highlight>
                          <a:latin typeface="ＭＳ Ｐゴシック" panose="020B0600070205080204" pitchFamily="50" charset="-128"/>
                          <a:ea typeface="ＭＳ Ｐゴシック" panose="020B0600070205080204" pitchFamily="50" charset="-128"/>
                        </a:rPr>
                        <a:t>注１</a:t>
                      </a:r>
                      <a:r>
                        <a:rPr lang="ja-JP" altLang="en-US" sz="1800" b="1" dirty="0">
                          <a:latin typeface="ＭＳ Ｐゴシック" panose="020B0600070205080204" pitchFamily="50" charset="-128"/>
                          <a:ea typeface="ＭＳ Ｐゴシック" panose="020B0600070205080204" pitchFamily="50" charset="-128"/>
                        </a:rPr>
                        <a:t>　</a:t>
                      </a:r>
                      <a:r>
                        <a:rPr lang="en-US" altLang="ja-JP" sz="1800" b="1" dirty="0">
                          <a:latin typeface="ＭＳ Ｐゴシック" panose="020B0600070205080204" pitchFamily="50" charset="-128"/>
                          <a:ea typeface="ＭＳ Ｐゴシック" panose="020B0600070205080204" pitchFamily="50" charset="-128"/>
                        </a:rPr>
                        <a:t>30,000</a:t>
                      </a:r>
                      <a:r>
                        <a:rPr lang="ja-JP" altLang="en-US" sz="1800" b="1" dirty="0">
                          <a:latin typeface="ＭＳ Ｐゴシック" panose="020B0600070205080204" pitchFamily="50" charset="-128"/>
                          <a:ea typeface="ＭＳ Ｐゴシック" panose="020B0600070205080204" pitchFamily="50" charset="-128"/>
                        </a:rPr>
                        <a:t>円</a:t>
                      </a:r>
                      <a:r>
                        <a:rPr lang="en-US" altLang="ja-JP" sz="1800" b="1" dirty="0">
                          <a:latin typeface="ＭＳ Ｐゴシック" panose="020B0600070205080204" pitchFamily="50" charset="-128"/>
                          <a:ea typeface="ＭＳ Ｐゴシック" panose="020B0600070205080204" pitchFamily="50" charset="-128"/>
                        </a:rPr>
                        <a:t>/</a:t>
                      </a:r>
                      <a:r>
                        <a:rPr lang="ja-JP" altLang="en-US" sz="1800" b="1" dirty="0">
                          <a:latin typeface="ＭＳ Ｐゴシック" panose="020B0600070205080204" pitchFamily="50" charset="-128"/>
                          <a:ea typeface="ＭＳ Ｐゴシック" panose="020B0600070205080204" pitchFamily="50" charset="-128"/>
                        </a:rPr>
                        <a:t>ｍ）</a:t>
                      </a:r>
                      <a:endParaRPr lang="ja-JP" altLang="en-US" sz="2000" b="1"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1518333952"/>
                  </a:ext>
                </a:extLst>
              </a:tr>
              <a:tr h="497840">
                <a:tc vMerge="1">
                  <a:txBody>
                    <a:bodyPr/>
                    <a:lstStyle/>
                    <a:p>
                      <a:endParaRPr kumimoji="1" lang="ja-JP" altLang="en-US" dirty="0"/>
                    </a:p>
                  </a:txBody>
                  <a:tcPr/>
                </a:tc>
                <a:tc>
                  <a:txBody>
                    <a:bodyPr/>
                    <a:lstStyle/>
                    <a:p>
                      <a:r>
                        <a:rPr kumimoji="1" lang="ja-JP" altLang="en-US" sz="2000" b="1" dirty="0">
                          <a:latin typeface="ＭＳ Ｐゴシック" panose="020B0600070205080204" pitchFamily="50" charset="-128"/>
                          <a:ea typeface="ＭＳ Ｐゴシック" panose="020B0600070205080204" pitchFamily="50" charset="-128"/>
                        </a:rPr>
                        <a:t>③</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助成金交付申請時に申告する外構材利用費（注２）</a:t>
                      </a:r>
                    </a:p>
                  </a:txBody>
                  <a:tcPr anchor="ctr"/>
                </a:tc>
                <a:extLst>
                  <a:ext uri="{0D108BD9-81ED-4DB2-BD59-A6C34878D82A}">
                    <a16:rowId xmlns:a16="http://schemas.microsoft.com/office/drawing/2014/main" val="4158488638"/>
                  </a:ext>
                </a:extLst>
              </a:tr>
            </a:tbl>
          </a:graphicData>
        </a:graphic>
      </p:graphicFrame>
      <p:graphicFrame>
        <p:nvGraphicFramePr>
          <p:cNvPr id="12" name="表 2">
            <a:extLst>
              <a:ext uri="{FF2B5EF4-FFF2-40B4-BE49-F238E27FC236}">
                <a16:creationId xmlns:a16="http://schemas.microsoft.com/office/drawing/2014/main" id="{1BBC8BE7-ED8B-40E1-A19C-B700E56D3A0C}"/>
              </a:ext>
            </a:extLst>
          </p:cNvPr>
          <p:cNvGraphicFramePr>
            <a:graphicFrameLocks noGrp="1"/>
          </p:cNvGraphicFramePr>
          <p:nvPr>
            <p:extLst>
              <p:ext uri="{D42A27DB-BD31-4B8C-83A1-F6EECF244321}">
                <p14:modId xmlns:p14="http://schemas.microsoft.com/office/powerpoint/2010/main" val="725636682"/>
              </p:ext>
            </p:extLst>
          </p:nvPr>
        </p:nvGraphicFramePr>
        <p:xfrm>
          <a:off x="258495" y="3281082"/>
          <a:ext cx="9389007" cy="1869440"/>
        </p:xfrm>
        <a:graphic>
          <a:graphicData uri="http://schemas.openxmlformats.org/drawingml/2006/table">
            <a:tbl>
              <a:tblPr bandRow="1">
                <a:tableStyleId>{5940675A-B579-460E-94D1-54222C63F5DA}</a:tableStyleId>
              </a:tblPr>
              <a:tblGrid>
                <a:gridCol w="957322">
                  <a:extLst>
                    <a:ext uri="{9D8B030D-6E8A-4147-A177-3AD203B41FA5}">
                      <a16:colId xmlns:a16="http://schemas.microsoft.com/office/drawing/2014/main" val="472786198"/>
                    </a:ext>
                  </a:extLst>
                </a:gridCol>
                <a:gridCol w="503853">
                  <a:extLst>
                    <a:ext uri="{9D8B030D-6E8A-4147-A177-3AD203B41FA5}">
                      <a16:colId xmlns:a16="http://schemas.microsoft.com/office/drawing/2014/main" val="2341678083"/>
                    </a:ext>
                  </a:extLst>
                </a:gridCol>
                <a:gridCol w="7927832">
                  <a:extLst>
                    <a:ext uri="{9D8B030D-6E8A-4147-A177-3AD203B41FA5}">
                      <a16:colId xmlns:a16="http://schemas.microsoft.com/office/drawing/2014/main" val="420554717"/>
                    </a:ext>
                  </a:extLst>
                </a:gridCol>
              </a:tblGrid>
              <a:tr h="497840">
                <a:tc rowSpan="3">
                  <a:txBody>
                    <a:bodyPr/>
                    <a:lstStyle/>
                    <a:p>
                      <a:pPr algn="ctr"/>
                      <a:r>
                        <a:rPr kumimoji="1" lang="ja-JP" altLang="en-US" sz="2000" b="1" dirty="0">
                          <a:latin typeface="ＭＳ Ｐゴシック" panose="020B0600070205080204" pitchFamily="50" charset="-128"/>
                          <a:ea typeface="ＭＳ Ｐゴシック" panose="020B0600070205080204" pitchFamily="50" charset="-128"/>
                        </a:rPr>
                        <a:t>その他</a:t>
                      </a:r>
                    </a:p>
                  </a:txBody>
                  <a:tcPr anchor="ctr"/>
                </a:tc>
                <a:tc>
                  <a:txBody>
                    <a:bodyPr/>
                    <a:lstStyle/>
                    <a:p>
                      <a:r>
                        <a:rPr kumimoji="1" lang="ja-JP" altLang="en-US" sz="2000" b="1" dirty="0">
                          <a:latin typeface="ＭＳ Ｐゴシック" panose="020B0600070205080204" pitchFamily="50" charset="-128"/>
                          <a:ea typeface="ＭＳ Ｐゴシック" panose="020B0600070205080204" pitchFamily="50" charset="-128"/>
                        </a:rPr>
                        <a:t>①</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事業申請時に申告する木材製品利用量</a:t>
                      </a:r>
                      <a:r>
                        <a:rPr lang="en-US" altLang="ja-JP" sz="2000" b="1" dirty="0">
                          <a:latin typeface="ＭＳ Ｐゴシック" panose="020B0600070205080204" pitchFamily="50" charset="-128"/>
                          <a:ea typeface="ＭＳ Ｐゴシック" panose="020B0600070205080204" pitchFamily="50" charset="-128"/>
                        </a:rPr>
                        <a:t>×100,000</a:t>
                      </a:r>
                      <a:r>
                        <a:rPr lang="ja-JP" altLang="en-US" sz="2000" b="1" dirty="0">
                          <a:latin typeface="ＭＳ Ｐゴシック" panose="020B0600070205080204" pitchFamily="50" charset="-128"/>
                          <a:ea typeface="ＭＳ Ｐゴシック" panose="020B0600070205080204" pitchFamily="50" charset="-128"/>
                        </a:rPr>
                        <a:t>円</a:t>
                      </a:r>
                      <a:r>
                        <a:rPr lang="en-US" altLang="ja-JP" sz="2000" b="1" dirty="0">
                          <a:latin typeface="ＭＳ Ｐゴシック" panose="020B0600070205080204" pitchFamily="50" charset="-128"/>
                          <a:ea typeface="ＭＳ Ｐゴシック" panose="020B0600070205080204" pitchFamily="50" charset="-128"/>
                        </a:rPr>
                        <a:t>/㎥</a:t>
                      </a:r>
                      <a:r>
                        <a:rPr lang="ja-JP" altLang="en-US" sz="1600" b="1" dirty="0">
                          <a:latin typeface="ＭＳ Ｐゴシック" panose="020B0600070205080204" pitchFamily="50" charset="-128"/>
                          <a:ea typeface="ＭＳ Ｐゴシック" panose="020B0600070205080204" pitchFamily="50" charset="-128"/>
                        </a:rPr>
                        <a:t>（立米）</a:t>
                      </a:r>
                      <a:r>
                        <a:rPr lang="ja-JP" altLang="en-US" sz="2000" b="1" dirty="0">
                          <a:latin typeface="ＭＳ Ｐゴシック" panose="020B0600070205080204" pitchFamily="50" charset="-128"/>
                          <a:ea typeface="ＭＳ Ｐゴシック" panose="020B0600070205080204" pitchFamily="50" charset="-128"/>
                        </a:rPr>
                        <a:t>　（</a:t>
                      </a:r>
                      <a:r>
                        <a:rPr lang="en-US" altLang="ja-JP" sz="2000" b="1" dirty="0">
                          <a:highlight>
                            <a:srgbClr val="FFFF00"/>
                          </a:highlight>
                          <a:latin typeface="ＭＳ Ｐゴシック" panose="020B0600070205080204" pitchFamily="50" charset="-128"/>
                          <a:ea typeface="ＭＳ Ｐゴシック" panose="020B0600070205080204" pitchFamily="50" charset="-128"/>
                        </a:rPr>
                        <a:t>※</a:t>
                      </a:r>
                      <a:r>
                        <a:rPr lang="ja-JP" altLang="en-US" sz="2000" b="1" dirty="0">
                          <a:highlight>
                            <a:srgbClr val="FFFF00"/>
                          </a:highlight>
                          <a:latin typeface="ＭＳ Ｐゴシック" panose="020B0600070205080204" pitchFamily="50" charset="-128"/>
                          <a:ea typeface="ＭＳ Ｐゴシック" panose="020B0600070205080204" pitchFamily="50" charset="-128"/>
                        </a:rPr>
                        <a:t>注１</a:t>
                      </a:r>
                      <a:r>
                        <a:rPr lang="ja-JP" altLang="en-US" sz="2000" b="1" dirty="0">
                          <a:latin typeface="ＭＳ Ｐゴシック" panose="020B0600070205080204" pitchFamily="50" charset="-128"/>
                          <a:ea typeface="ＭＳ Ｐゴシック" panose="020B0600070205080204" pitchFamily="50" charset="-128"/>
                        </a:rPr>
                        <a:t>　</a:t>
                      </a:r>
                      <a:r>
                        <a:rPr lang="en-US" altLang="ja-JP" sz="2000" b="1" dirty="0">
                          <a:latin typeface="ＭＳ Ｐゴシック" panose="020B0600070205080204" pitchFamily="50" charset="-128"/>
                          <a:ea typeface="ＭＳ Ｐゴシック" panose="020B0600070205080204" pitchFamily="50" charset="-128"/>
                        </a:rPr>
                        <a:t>150,000</a:t>
                      </a:r>
                      <a:r>
                        <a:rPr lang="ja-JP" altLang="en-US" sz="2000" b="1" dirty="0">
                          <a:latin typeface="ＭＳ Ｐゴシック" panose="020B0600070205080204" pitchFamily="50" charset="-128"/>
                          <a:ea typeface="ＭＳ Ｐゴシック" panose="020B0600070205080204" pitchFamily="50" charset="-128"/>
                        </a:rPr>
                        <a:t>円</a:t>
                      </a:r>
                      <a:r>
                        <a:rPr lang="en-US" altLang="ja-JP" sz="2000" b="1" dirty="0">
                          <a:latin typeface="ＭＳ Ｐゴシック" panose="020B0600070205080204" pitchFamily="50" charset="-128"/>
                          <a:ea typeface="ＭＳ Ｐゴシック" panose="020B0600070205080204" pitchFamily="50" charset="-128"/>
                        </a:rPr>
                        <a:t>/㎥</a:t>
                      </a:r>
                      <a:r>
                        <a:rPr lang="ja-JP" altLang="en-US" sz="2000" b="1" dirty="0">
                          <a:latin typeface="ＭＳ Ｐゴシック" panose="020B0600070205080204" pitchFamily="50" charset="-128"/>
                          <a:ea typeface="ＭＳ Ｐゴシック" panose="020B0600070205080204" pitchFamily="50" charset="-128"/>
                        </a:rPr>
                        <a:t>（立米））と外構材利用費の見積額のいずれか低い額</a:t>
                      </a:r>
                    </a:p>
                  </a:txBody>
                  <a:tcPr anchor="ctr"/>
                </a:tc>
                <a:extLst>
                  <a:ext uri="{0D108BD9-81ED-4DB2-BD59-A6C34878D82A}">
                    <a16:rowId xmlns:a16="http://schemas.microsoft.com/office/drawing/2014/main" val="712845336"/>
                  </a:ext>
                </a:extLst>
              </a:tr>
              <a:tr h="497840">
                <a:tc vMerge="1">
                  <a:txBody>
                    <a:bodyPr/>
                    <a:lstStyle/>
                    <a:p>
                      <a:endParaRPr kumimoji="1" lang="ja-JP" altLang="en-US" dirty="0"/>
                    </a:p>
                  </a:txBody>
                  <a:tcPr/>
                </a:tc>
                <a:tc>
                  <a:txBody>
                    <a:bodyPr/>
                    <a:lstStyle/>
                    <a:p>
                      <a:r>
                        <a:rPr kumimoji="1" lang="ja-JP" altLang="en-US" sz="2000" b="1" dirty="0">
                          <a:latin typeface="ＭＳ Ｐゴシック" panose="020B0600070205080204" pitchFamily="50" charset="-128"/>
                          <a:ea typeface="ＭＳ Ｐゴシック" panose="020B0600070205080204" pitchFamily="50" charset="-128"/>
                        </a:rPr>
                        <a:t>②</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交付申請時に申告する木材製品利用量</a:t>
                      </a:r>
                      <a:r>
                        <a:rPr lang="en-US" altLang="ja-JP" sz="2000" b="1" dirty="0">
                          <a:latin typeface="ＭＳ Ｐゴシック" panose="020B0600070205080204" pitchFamily="50" charset="-128"/>
                          <a:ea typeface="ＭＳ Ｐゴシック" panose="020B0600070205080204" pitchFamily="50" charset="-128"/>
                        </a:rPr>
                        <a:t>×100,000</a:t>
                      </a:r>
                      <a:r>
                        <a:rPr lang="ja-JP" altLang="en-US" sz="2000" b="1" dirty="0">
                          <a:latin typeface="ＭＳ Ｐゴシック" panose="020B0600070205080204" pitchFamily="50" charset="-128"/>
                          <a:ea typeface="ＭＳ Ｐゴシック" panose="020B0600070205080204" pitchFamily="50" charset="-128"/>
                        </a:rPr>
                        <a:t>円</a:t>
                      </a:r>
                      <a:r>
                        <a:rPr lang="en-US" altLang="ja-JP" sz="2000" b="1" dirty="0">
                          <a:latin typeface="ＭＳ Ｐゴシック" panose="020B0600070205080204" pitchFamily="50" charset="-128"/>
                          <a:ea typeface="ＭＳ Ｐゴシック" panose="020B0600070205080204" pitchFamily="50" charset="-128"/>
                        </a:rPr>
                        <a:t>/㎥</a:t>
                      </a:r>
                      <a:r>
                        <a:rPr lang="ja-JP" altLang="en-US" sz="1800" b="1" dirty="0">
                          <a:latin typeface="ＭＳ Ｐゴシック" panose="020B0600070205080204" pitchFamily="50" charset="-128"/>
                          <a:ea typeface="ＭＳ Ｐゴシック" panose="020B0600070205080204" pitchFamily="50" charset="-128"/>
                        </a:rPr>
                        <a:t>（立米）</a:t>
                      </a:r>
                      <a:endParaRPr lang="en-US" altLang="ja-JP" sz="1800" b="1" dirty="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dirty="0">
                          <a:latin typeface="ＭＳ Ｐゴシック" panose="020B0600070205080204" pitchFamily="50" charset="-128"/>
                          <a:ea typeface="ＭＳ Ｐゴシック" panose="020B0600070205080204" pitchFamily="50" charset="-128"/>
                        </a:rPr>
                        <a:t>　（</a:t>
                      </a:r>
                      <a:r>
                        <a:rPr lang="en-US" altLang="ja-JP" sz="1800" b="1" dirty="0">
                          <a:highlight>
                            <a:srgbClr val="FFFF00"/>
                          </a:highlight>
                          <a:latin typeface="ＭＳ Ｐゴシック" panose="020B0600070205080204" pitchFamily="50" charset="-128"/>
                          <a:ea typeface="ＭＳ Ｐゴシック" panose="020B0600070205080204" pitchFamily="50" charset="-128"/>
                        </a:rPr>
                        <a:t>※</a:t>
                      </a:r>
                      <a:r>
                        <a:rPr lang="ja-JP" altLang="en-US" sz="1800" b="1" dirty="0">
                          <a:highlight>
                            <a:srgbClr val="FFFF00"/>
                          </a:highlight>
                          <a:latin typeface="ＭＳ Ｐゴシック" panose="020B0600070205080204" pitchFamily="50" charset="-128"/>
                          <a:ea typeface="ＭＳ Ｐゴシック" panose="020B0600070205080204" pitchFamily="50" charset="-128"/>
                        </a:rPr>
                        <a:t>注１</a:t>
                      </a:r>
                      <a:r>
                        <a:rPr lang="ja-JP" altLang="en-US" sz="1800" b="1" dirty="0">
                          <a:latin typeface="ＭＳ Ｐゴシック" panose="020B0600070205080204" pitchFamily="50" charset="-128"/>
                          <a:ea typeface="ＭＳ Ｐゴシック" panose="020B0600070205080204" pitchFamily="50" charset="-128"/>
                        </a:rPr>
                        <a:t>　</a:t>
                      </a:r>
                      <a:r>
                        <a:rPr lang="en-US" altLang="ja-JP" sz="1800" b="1" dirty="0">
                          <a:latin typeface="ＭＳ Ｐゴシック" panose="020B0600070205080204" pitchFamily="50" charset="-128"/>
                          <a:ea typeface="ＭＳ Ｐゴシック" panose="020B0600070205080204" pitchFamily="50" charset="-128"/>
                        </a:rPr>
                        <a:t>150,000</a:t>
                      </a:r>
                      <a:r>
                        <a:rPr lang="ja-JP" altLang="en-US" sz="1800" b="1" dirty="0">
                          <a:latin typeface="ＭＳ Ｐゴシック" panose="020B0600070205080204" pitchFamily="50" charset="-128"/>
                          <a:ea typeface="ＭＳ Ｐゴシック" panose="020B0600070205080204" pitchFamily="50" charset="-128"/>
                        </a:rPr>
                        <a:t>円</a:t>
                      </a:r>
                      <a:r>
                        <a:rPr lang="en-US" altLang="ja-JP" sz="1800" b="1" dirty="0">
                          <a:latin typeface="ＭＳ Ｐゴシック" panose="020B0600070205080204" pitchFamily="50" charset="-128"/>
                          <a:ea typeface="ＭＳ Ｐゴシック" panose="020B0600070205080204" pitchFamily="50" charset="-128"/>
                        </a:rPr>
                        <a:t>/㎥</a:t>
                      </a:r>
                      <a:r>
                        <a:rPr lang="ja-JP" altLang="en-US" sz="1800" b="1" dirty="0">
                          <a:latin typeface="ＭＳ Ｐゴシック" panose="020B0600070205080204" pitchFamily="50" charset="-128"/>
                          <a:ea typeface="ＭＳ Ｐゴシック" panose="020B0600070205080204" pitchFamily="50" charset="-128"/>
                        </a:rPr>
                        <a:t>（立米））</a:t>
                      </a:r>
                      <a:endParaRPr lang="ja-JP" altLang="en-US" sz="2000" b="1"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1518333952"/>
                  </a:ext>
                </a:extLst>
              </a:tr>
              <a:tr h="497840">
                <a:tc vMerge="1">
                  <a:txBody>
                    <a:bodyPr/>
                    <a:lstStyle/>
                    <a:p>
                      <a:endParaRPr kumimoji="1" lang="ja-JP" altLang="en-US" dirty="0"/>
                    </a:p>
                  </a:txBody>
                  <a:tcPr/>
                </a:tc>
                <a:tc>
                  <a:txBody>
                    <a:bodyPr/>
                    <a:lstStyle/>
                    <a:p>
                      <a:r>
                        <a:rPr kumimoji="1" lang="ja-JP" altLang="en-US" sz="2000" b="1" dirty="0">
                          <a:latin typeface="ＭＳ Ｐゴシック" panose="020B0600070205080204" pitchFamily="50" charset="-128"/>
                          <a:ea typeface="ＭＳ Ｐゴシック" panose="020B0600070205080204" pitchFamily="50" charset="-128"/>
                        </a:rPr>
                        <a:t>③</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交付申請時に申告する外構材利用費（注２）</a:t>
                      </a:r>
                    </a:p>
                  </a:txBody>
                  <a:tcPr anchor="ctr"/>
                </a:tc>
                <a:extLst>
                  <a:ext uri="{0D108BD9-81ED-4DB2-BD59-A6C34878D82A}">
                    <a16:rowId xmlns:a16="http://schemas.microsoft.com/office/drawing/2014/main" val="4158488638"/>
                  </a:ext>
                </a:extLst>
              </a:tr>
            </a:tbl>
          </a:graphicData>
        </a:graphic>
      </p:graphicFrame>
    </p:spTree>
    <p:extLst>
      <p:ext uri="{BB962C8B-B14F-4D97-AF65-F5344CB8AC3E}">
        <p14:creationId xmlns:p14="http://schemas.microsoft.com/office/powerpoint/2010/main" val="3745028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35F55F0-08CD-0644-9681-9C4EA8D47DC8}"/>
              </a:ext>
            </a:extLst>
          </p:cNvPr>
          <p:cNvSpPr txBox="1"/>
          <p:nvPr/>
        </p:nvSpPr>
        <p:spPr>
          <a:xfrm>
            <a:off x="0" y="28636"/>
            <a:ext cx="9906000"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助成金の額　外構材　 </a:t>
            </a:r>
            <a:r>
              <a:rPr lang="ja-JP" altLang="en-US" sz="3200" b="1" dirty="0">
                <a:solidFill>
                  <a:schemeClr val="bg1"/>
                </a:solidFill>
                <a:latin typeface="ＭＳ Ｐゴシック" panose="020B0600070205080204" pitchFamily="50" charset="-128"/>
                <a:ea typeface="ＭＳ Ｐゴシック" panose="020B0600070205080204" pitchFamily="50" charset="-128"/>
              </a:rPr>
              <a:t>（第７関係）</a:t>
            </a:r>
            <a:endParaRPr lang="ja-JP" altLang="en-US" sz="4000" b="1" dirty="0">
              <a:solidFill>
                <a:schemeClr val="bg1"/>
              </a:solidFill>
              <a:latin typeface="ＭＳ Ｐゴシック" panose="020B0600070205080204" pitchFamily="50" charset="-128"/>
              <a:ea typeface="ＭＳ Ｐゴシック" panose="020B0600070205080204" pitchFamily="50" charset="-128"/>
            </a:endParaRPr>
          </a:p>
        </p:txBody>
      </p:sp>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9" name="正方形/長方形 8">
            <a:extLst>
              <a:ext uri="{FF2B5EF4-FFF2-40B4-BE49-F238E27FC236}">
                <a16:creationId xmlns:a16="http://schemas.microsoft.com/office/drawing/2014/main" id="{B7ADE6DA-F0C0-4BAF-B4D4-041AC7190C94}"/>
              </a:ext>
            </a:extLst>
          </p:cNvPr>
          <p:cNvSpPr/>
          <p:nvPr/>
        </p:nvSpPr>
        <p:spPr>
          <a:xfrm>
            <a:off x="423715" y="5214234"/>
            <a:ext cx="9058569" cy="1200329"/>
          </a:xfrm>
          <a:prstGeom prst="rect">
            <a:avLst/>
          </a:prstGeom>
          <a:solidFill>
            <a:schemeClr val="bg1"/>
          </a:solidFill>
          <a:ln>
            <a:noFill/>
          </a:ln>
        </p:spPr>
        <p:txBody>
          <a:bodyPr wrap="square">
            <a:spAutoFit/>
          </a:bodyPr>
          <a:lstStyle/>
          <a:p>
            <a:r>
              <a:rPr lang="en-US" altLang="ja-JP" b="1" dirty="0">
                <a:latin typeface="ＭＳ Ｐゴシック" panose="020B0600070205080204" pitchFamily="50" charset="-128"/>
                <a:ea typeface="ＭＳ Ｐゴシック" panose="020B0600070205080204" pitchFamily="50" charset="-128"/>
              </a:rPr>
              <a:t>※</a:t>
            </a:r>
            <a:r>
              <a:rPr lang="zh-TW" altLang="en-US" b="1" dirty="0">
                <a:latin typeface="ＭＳ Ｐゴシック" panose="020B0600070205080204" pitchFamily="50" charset="-128"/>
                <a:ea typeface="ＭＳ Ｐゴシック" panose="020B0600070205080204" pitchFamily="50" charset="-128"/>
              </a:rPr>
              <a:t>外構材利用費</a:t>
            </a:r>
            <a:endParaRPr lang="en-US" altLang="ja-JP" b="1" dirty="0">
              <a:latin typeface="ＭＳ Ｐゴシック" panose="020B0600070205080204" pitchFamily="50" charset="-128"/>
              <a:ea typeface="ＭＳ Ｐゴシック" panose="020B0600070205080204" pitchFamily="50" charset="-128"/>
            </a:endParaRPr>
          </a:p>
          <a:p>
            <a:r>
              <a:rPr lang="ja-JP" altLang="en-US" b="1" dirty="0">
                <a:latin typeface="ＭＳ Ｐゴシック" panose="020B0600070205080204" pitchFamily="50" charset="-128"/>
                <a:ea typeface="ＭＳ Ｐゴシック" panose="020B0600070205080204" pitchFamily="50" charset="-128"/>
              </a:rPr>
              <a:t>　　：当該部の木質化部分に係る仮設工事費、基礎工事費及び木工事費の合計</a:t>
            </a:r>
            <a:endParaRPr lang="en-US" altLang="ja-JP" b="1" dirty="0">
              <a:latin typeface="ＭＳ Ｐゴシック" panose="020B0600070205080204" pitchFamily="50" charset="-128"/>
              <a:ea typeface="ＭＳ Ｐゴシック" panose="020B0600070205080204" pitchFamily="50" charset="-128"/>
            </a:endParaRPr>
          </a:p>
          <a:p>
            <a:endParaRPr lang="en-US" altLang="ja-JP" b="1" dirty="0">
              <a:latin typeface="ＭＳ Ｐゴシック" panose="020B0600070205080204" pitchFamily="50" charset="-128"/>
              <a:ea typeface="ＭＳ Ｐゴシック" panose="020B0600070205080204" pitchFamily="50" charset="-128"/>
            </a:endParaRPr>
          </a:p>
          <a:p>
            <a:r>
              <a:rPr lang="en-US" altLang="ja-JP" b="1" dirty="0">
                <a:latin typeface="ＭＳ Ｐゴシック" panose="020B0600070205080204" pitchFamily="50" charset="-128"/>
                <a:ea typeface="ＭＳ Ｐゴシック" panose="020B0600070205080204" pitchFamily="50" charset="-128"/>
              </a:rPr>
              <a:t>※</a:t>
            </a:r>
            <a:r>
              <a:rPr lang="ja-JP" altLang="en-US" b="1" dirty="0">
                <a:latin typeface="ＭＳ Ｐゴシック" panose="020B0600070205080204" pitchFamily="50" charset="-128"/>
                <a:ea typeface="ＭＳ Ｐゴシック" panose="020B0600070205080204" pitchFamily="50" charset="-128"/>
              </a:rPr>
              <a:t>外構材のみ上限あり　：</a:t>
            </a:r>
            <a:r>
              <a:rPr lang="en-US" altLang="ja-JP" b="1" dirty="0">
                <a:solidFill>
                  <a:srgbClr val="FF0000"/>
                </a:solidFill>
                <a:latin typeface="ＭＳ Ｐゴシック" panose="020B0600070205080204" pitchFamily="50" charset="-128"/>
                <a:ea typeface="ＭＳ Ｐゴシック" panose="020B0600070205080204" pitchFamily="50" charset="-128"/>
              </a:rPr>
              <a:t>3000</a:t>
            </a:r>
            <a:r>
              <a:rPr lang="ja-JP" altLang="en-US" b="1" dirty="0">
                <a:solidFill>
                  <a:srgbClr val="FF0000"/>
                </a:solidFill>
                <a:latin typeface="ＭＳ Ｐゴシック" panose="020B0600070205080204" pitchFamily="50" charset="-128"/>
                <a:ea typeface="ＭＳ Ｐゴシック" panose="020B0600070205080204" pitchFamily="50" charset="-128"/>
              </a:rPr>
              <a:t>万円</a:t>
            </a:r>
            <a:endParaRPr lang="en-US" altLang="ja-JP" b="1" dirty="0">
              <a:solidFill>
                <a:srgbClr val="FF0000"/>
              </a:solidFill>
              <a:latin typeface="ＭＳ Ｐゴシック" panose="020B0600070205080204" pitchFamily="50" charset="-128"/>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5D20EF88-C372-432E-840D-7305FBE0477C}"/>
              </a:ext>
            </a:extLst>
          </p:cNvPr>
          <p:cNvSpPr/>
          <p:nvPr/>
        </p:nvSpPr>
        <p:spPr>
          <a:xfrm>
            <a:off x="623418" y="912014"/>
            <a:ext cx="9058570" cy="369332"/>
          </a:xfrm>
          <a:prstGeom prst="rect">
            <a:avLst/>
          </a:prstGeom>
          <a:solidFill>
            <a:schemeClr val="bg1"/>
          </a:solidFill>
          <a:ln>
            <a:solidFill>
              <a:schemeClr val="tx1"/>
            </a:solidFill>
          </a:ln>
        </p:spPr>
        <p:txBody>
          <a:bodyPr wrap="square">
            <a:spAutoFit/>
          </a:bodyPr>
          <a:lstStyle/>
          <a:p>
            <a:pPr marL="179388" indent="-179388" algn="ctr"/>
            <a:r>
              <a:rPr lang="ja-JP" altLang="en-US" b="1" dirty="0">
                <a:latin typeface="ＭＳ Ｐゴシック" panose="020B0600070205080204" pitchFamily="50" charset="-128"/>
                <a:ea typeface="ＭＳ Ｐゴシック" panose="020B0600070205080204" pitchFamily="50" charset="-128"/>
              </a:rPr>
              <a:t>①、②、③のうち、最も低い金額から</a:t>
            </a:r>
            <a:r>
              <a:rPr lang="en-US" altLang="ja-JP" b="1" dirty="0">
                <a:latin typeface="ＭＳ Ｐゴシック" panose="020B0600070205080204" pitchFamily="50" charset="-128"/>
                <a:ea typeface="ＭＳ Ｐゴシック" panose="020B0600070205080204" pitchFamily="50" charset="-128"/>
              </a:rPr>
              <a:t>1,000</a:t>
            </a:r>
            <a:r>
              <a:rPr lang="ja-JP" altLang="en-US" b="1" dirty="0">
                <a:latin typeface="ＭＳ Ｐゴシック" panose="020B0600070205080204" pitchFamily="50" charset="-128"/>
                <a:ea typeface="ＭＳ Ｐゴシック" panose="020B0600070205080204" pitchFamily="50" charset="-128"/>
              </a:rPr>
              <a:t>円未満の端数を切り捨てた額</a:t>
            </a:r>
          </a:p>
        </p:txBody>
      </p:sp>
      <p:graphicFrame>
        <p:nvGraphicFramePr>
          <p:cNvPr id="11" name="表 2">
            <a:extLst>
              <a:ext uri="{FF2B5EF4-FFF2-40B4-BE49-F238E27FC236}">
                <a16:creationId xmlns:a16="http://schemas.microsoft.com/office/drawing/2014/main" id="{98FC2CA1-2CF5-44B8-9985-690E165B88C6}"/>
              </a:ext>
            </a:extLst>
          </p:cNvPr>
          <p:cNvGraphicFramePr>
            <a:graphicFrameLocks noGrp="1"/>
          </p:cNvGraphicFramePr>
          <p:nvPr>
            <p:extLst>
              <p:ext uri="{D42A27DB-BD31-4B8C-83A1-F6EECF244321}">
                <p14:modId xmlns:p14="http://schemas.microsoft.com/office/powerpoint/2010/main" val="776861607"/>
              </p:ext>
            </p:extLst>
          </p:nvPr>
        </p:nvGraphicFramePr>
        <p:xfrm>
          <a:off x="292981" y="1763703"/>
          <a:ext cx="9389007" cy="3027180"/>
        </p:xfrm>
        <a:graphic>
          <a:graphicData uri="http://schemas.openxmlformats.org/drawingml/2006/table">
            <a:tbl>
              <a:tblPr bandRow="1">
                <a:tableStyleId>{5940675A-B579-460E-94D1-54222C63F5DA}</a:tableStyleId>
              </a:tblPr>
              <a:tblGrid>
                <a:gridCol w="957322">
                  <a:extLst>
                    <a:ext uri="{9D8B030D-6E8A-4147-A177-3AD203B41FA5}">
                      <a16:colId xmlns:a16="http://schemas.microsoft.com/office/drawing/2014/main" val="472786198"/>
                    </a:ext>
                  </a:extLst>
                </a:gridCol>
                <a:gridCol w="503853">
                  <a:extLst>
                    <a:ext uri="{9D8B030D-6E8A-4147-A177-3AD203B41FA5}">
                      <a16:colId xmlns:a16="http://schemas.microsoft.com/office/drawing/2014/main" val="2341678083"/>
                    </a:ext>
                  </a:extLst>
                </a:gridCol>
                <a:gridCol w="7927832">
                  <a:extLst>
                    <a:ext uri="{9D8B030D-6E8A-4147-A177-3AD203B41FA5}">
                      <a16:colId xmlns:a16="http://schemas.microsoft.com/office/drawing/2014/main" val="420554717"/>
                    </a:ext>
                  </a:extLst>
                </a:gridCol>
              </a:tblGrid>
              <a:tr h="1116981">
                <a:tc rowSpan="3">
                  <a:txBody>
                    <a:bodyPr/>
                    <a:lstStyle/>
                    <a:p>
                      <a:pPr algn="ctr"/>
                      <a:r>
                        <a:rPr kumimoji="1" lang="ja-JP" altLang="en-US" sz="2000" b="1" dirty="0">
                          <a:latin typeface="ＭＳ Ｐゴシック" panose="020B0600070205080204" pitchFamily="50" charset="-128"/>
                          <a:ea typeface="ＭＳ Ｐゴシック" panose="020B0600070205080204" pitchFamily="50" charset="-128"/>
                        </a:rPr>
                        <a:t>複数の外構施設</a:t>
                      </a:r>
                    </a:p>
                  </a:txBody>
                  <a:tcPr anchor="ctr"/>
                </a:tc>
                <a:tc>
                  <a:txBody>
                    <a:bodyPr/>
                    <a:lstStyle/>
                    <a:p>
                      <a:r>
                        <a:rPr kumimoji="1" lang="ja-JP" altLang="en-US" sz="2000" b="1" dirty="0">
                          <a:latin typeface="ＭＳ Ｐゴシック" panose="020B0600070205080204" pitchFamily="50" charset="-128"/>
                          <a:ea typeface="ＭＳ Ｐゴシック" panose="020B0600070205080204" pitchFamily="50" charset="-128"/>
                        </a:rPr>
                        <a:t>①</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事業申請時に申告する外構利用延長または木材製品利用量に所定の金額を乗じた額の合計と外構材利用費の見積額のいずれか低い額</a:t>
                      </a:r>
                    </a:p>
                  </a:txBody>
                  <a:tcPr anchor="ctr"/>
                </a:tc>
                <a:extLst>
                  <a:ext uri="{0D108BD9-81ED-4DB2-BD59-A6C34878D82A}">
                    <a16:rowId xmlns:a16="http://schemas.microsoft.com/office/drawing/2014/main" val="712845336"/>
                  </a:ext>
                </a:extLst>
              </a:tr>
              <a:tr h="1116981">
                <a:tc vMerge="1">
                  <a:txBody>
                    <a:bodyPr/>
                    <a:lstStyle/>
                    <a:p>
                      <a:endParaRPr kumimoji="1" lang="ja-JP" altLang="en-US" dirty="0"/>
                    </a:p>
                  </a:txBody>
                  <a:tcPr/>
                </a:tc>
                <a:tc>
                  <a:txBody>
                    <a:bodyPr/>
                    <a:lstStyle/>
                    <a:p>
                      <a:r>
                        <a:rPr kumimoji="1" lang="ja-JP" altLang="en-US" sz="2000" b="1" dirty="0">
                          <a:latin typeface="ＭＳ Ｐゴシック" panose="020B0600070205080204" pitchFamily="50" charset="-128"/>
                          <a:ea typeface="ＭＳ Ｐゴシック" panose="020B0600070205080204" pitchFamily="50" charset="-128"/>
                        </a:rPr>
                        <a:t>②</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助成金交付申請時に申告する外構利用延長または木材製品利用量に所定の金額を乗じた額の合計</a:t>
                      </a:r>
                    </a:p>
                  </a:txBody>
                  <a:tcPr anchor="ctr"/>
                </a:tc>
                <a:extLst>
                  <a:ext uri="{0D108BD9-81ED-4DB2-BD59-A6C34878D82A}">
                    <a16:rowId xmlns:a16="http://schemas.microsoft.com/office/drawing/2014/main" val="1518333952"/>
                  </a:ext>
                </a:extLst>
              </a:tr>
              <a:tr h="793218">
                <a:tc vMerge="1">
                  <a:txBody>
                    <a:bodyPr/>
                    <a:lstStyle/>
                    <a:p>
                      <a:endParaRPr kumimoji="1" lang="ja-JP" altLang="en-US" dirty="0"/>
                    </a:p>
                  </a:txBody>
                  <a:tcPr/>
                </a:tc>
                <a:tc>
                  <a:txBody>
                    <a:bodyPr/>
                    <a:lstStyle/>
                    <a:p>
                      <a:r>
                        <a:rPr kumimoji="1" lang="ja-JP" altLang="en-US" sz="2000" b="1" dirty="0">
                          <a:latin typeface="ＭＳ Ｐゴシック" panose="020B0600070205080204" pitchFamily="50" charset="-128"/>
                          <a:ea typeface="ＭＳ Ｐゴシック" panose="020B0600070205080204" pitchFamily="50" charset="-128"/>
                        </a:rPr>
                        <a:t>③</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ＭＳ Ｐゴシック" panose="020B0600070205080204" pitchFamily="50" charset="-128"/>
                          <a:ea typeface="ＭＳ Ｐゴシック" panose="020B0600070205080204" pitchFamily="50" charset="-128"/>
                        </a:rPr>
                        <a:t>助成金交付申請時に申告する外構材利用費</a:t>
                      </a:r>
                    </a:p>
                  </a:txBody>
                  <a:tcPr anchor="ctr"/>
                </a:tc>
                <a:extLst>
                  <a:ext uri="{0D108BD9-81ED-4DB2-BD59-A6C34878D82A}">
                    <a16:rowId xmlns:a16="http://schemas.microsoft.com/office/drawing/2014/main" val="4158488638"/>
                  </a:ext>
                </a:extLst>
              </a:tr>
            </a:tbl>
          </a:graphicData>
        </a:graphic>
      </p:graphicFrame>
    </p:spTree>
    <p:extLst>
      <p:ext uri="{BB962C8B-B14F-4D97-AF65-F5344CB8AC3E}">
        <p14:creationId xmlns:p14="http://schemas.microsoft.com/office/powerpoint/2010/main" val="528370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60D2A1B2-F70B-40E9-A35C-704D01CABEC8}"/>
              </a:ext>
            </a:extLst>
          </p:cNvPr>
          <p:cNvSpPr/>
          <p:nvPr/>
        </p:nvSpPr>
        <p:spPr>
          <a:xfrm>
            <a:off x="2842731" y="2582169"/>
            <a:ext cx="4338073" cy="677720"/>
          </a:xfrm>
          <a:prstGeom prst="rect">
            <a:avLst/>
          </a:prstGeom>
          <a:no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950" b="1" dirty="0">
                <a:solidFill>
                  <a:schemeClr val="tx1"/>
                </a:solidFill>
                <a:latin typeface="ＭＳ Ｐゴシック" panose="020B0600070205080204" pitchFamily="50" charset="-128"/>
                <a:ea typeface="ＭＳ Ｐゴシック" panose="020B0600070205080204" pitchFamily="50" charset="-128"/>
              </a:rPr>
              <a:t>申請の流れ</a:t>
            </a:r>
            <a:endParaRPr lang="zh-TW" altLang="en-US" sz="195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3" name="直線コネクタ 2"/>
          <p:cNvCxnSpPr/>
          <p:nvPr/>
        </p:nvCxnSpPr>
        <p:spPr>
          <a:xfrm>
            <a:off x="2842731" y="3259883"/>
            <a:ext cx="4338073"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851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35F55F0-08CD-0644-9681-9C4EA8D47DC8}"/>
              </a:ext>
            </a:extLst>
          </p:cNvPr>
          <p:cNvSpPr txBox="1"/>
          <p:nvPr/>
        </p:nvSpPr>
        <p:spPr>
          <a:xfrm>
            <a:off x="0" y="28636"/>
            <a:ext cx="6666175"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スケジュール</a:t>
            </a:r>
          </a:p>
        </p:txBody>
      </p:sp>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grpSp>
        <p:nvGrpSpPr>
          <p:cNvPr id="2" name="グループ化 1">
            <a:extLst>
              <a:ext uri="{FF2B5EF4-FFF2-40B4-BE49-F238E27FC236}">
                <a16:creationId xmlns:a16="http://schemas.microsoft.com/office/drawing/2014/main" id="{9CB560F8-51A2-46DD-9457-8F8EC3BF1758}"/>
              </a:ext>
            </a:extLst>
          </p:cNvPr>
          <p:cNvGrpSpPr/>
          <p:nvPr/>
        </p:nvGrpSpPr>
        <p:grpSpPr>
          <a:xfrm>
            <a:off x="205272" y="914399"/>
            <a:ext cx="9554547" cy="5411755"/>
            <a:chOff x="1085855" y="1408174"/>
            <a:chExt cx="7811808" cy="4449704"/>
          </a:xfrm>
        </p:grpSpPr>
        <p:sp>
          <p:nvSpPr>
            <p:cNvPr id="7" name="正方形/長方形 6">
              <a:extLst>
                <a:ext uri="{FF2B5EF4-FFF2-40B4-BE49-F238E27FC236}">
                  <a16:creationId xmlns:a16="http://schemas.microsoft.com/office/drawing/2014/main" id="{06498E22-67B3-4BFC-A068-8B0592284E07}"/>
                </a:ext>
              </a:extLst>
            </p:cNvPr>
            <p:cNvSpPr/>
            <p:nvPr/>
          </p:nvSpPr>
          <p:spPr>
            <a:xfrm>
              <a:off x="4399264" y="3657063"/>
              <a:ext cx="1310994" cy="7794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5B2EF307-3F18-4230-8D13-9236DC522329}"/>
                </a:ext>
              </a:extLst>
            </p:cNvPr>
            <p:cNvSpPr/>
            <p:nvPr/>
          </p:nvSpPr>
          <p:spPr>
            <a:xfrm>
              <a:off x="2385057" y="1760720"/>
              <a:ext cx="1466664" cy="8572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9" name="正方形/長方形 8">
              <a:extLst>
                <a:ext uri="{FF2B5EF4-FFF2-40B4-BE49-F238E27FC236}">
                  <a16:creationId xmlns:a16="http://schemas.microsoft.com/office/drawing/2014/main" id="{951107DF-B882-4381-98E8-BD5DC9E4A183}"/>
                </a:ext>
              </a:extLst>
            </p:cNvPr>
            <p:cNvSpPr/>
            <p:nvPr/>
          </p:nvSpPr>
          <p:spPr>
            <a:xfrm>
              <a:off x="1085855" y="1743080"/>
              <a:ext cx="1178717" cy="564357"/>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ja-JP" altLang="en-US" sz="1138" b="1" dirty="0">
                  <a:latin typeface="ＭＳ Ｐゴシック" panose="020B0600070205080204" pitchFamily="50" charset="-128"/>
                  <a:ea typeface="ＭＳ Ｐゴシック" panose="020B0600070205080204" pitchFamily="50" charset="-128"/>
                </a:rPr>
                <a:t>事業開始まで</a:t>
              </a:r>
            </a:p>
          </p:txBody>
        </p:sp>
        <p:sp>
          <p:nvSpPr>
            <p:cNvPr id="10" name="正方形/長方形 9">
              <a:extLst>
                <a:ext uri="{FF2B5EF4-FFF2-40B4-BE49-F238E27FC236}">
                  <a16:creationId xmlns:a16="http://schemas.microsoft.com/office/drawing/2014/main" id="{7B73AC94-A08F-4A5F-9484-34214B552230}"/>
                </a:ext>
              </a:extLst>
            </p:cNvPr>
            <p:cNvSpPr/>
            <p:nvPr/>
          </p:nvSpPr>
          <p:spPr>
            <a:xfrm>
              <a:off x="1112147" y="2995615"/>
              <a:ext cx="1178717" cy="564357"/>
            </a:xfrm>
            <a:prstGeom prst="rect">
              <a:avLst/>
            </a:prstGeom>
          </p:spPr>
          <p:style>
            <a:lnRef idx="3">
              <a:schemeClr val="lt1"/>
            </a:lnRef>
            <a:fillRef idx="1">
              <a:schemeClr val="dk1"/>
            </a:fillRef>
            <a:effectRef idx="1">
              <a:schemeClr val="dk1"/>
            </a:effectRef>
            <a:fontRef idx="minor">
              <a:schemeClr val="lt1"/>
            </a:fontRef>
          </p:style>
          <p:txBody>
            <a:bodyPr rtlCol="0" anchor="ctr"/>
            <a:lstStyle/>
            <a:p>
              <a:r>
                <a:rPr lang="ja-JP" altLang="en-US" sz="1138" b="1" dirty="0">
                  <a:latin typeface="ＭＳ Ｐゴシック" panose="020B0600070205080204" pitchFamily="50" charset="-128"/>
                  <a:ea typeface="ＭＳ Ｐゴシック" panose="020B0600070205080204" pitchFamily="50" charset="-128"/>
                </a:rPr>
                <a:t>事業開始から</a:t>
              </a:r>
              <a:endParaRPr lang="en-US" altLang="ja-JP" sz="1138" b="1" dirty="0">
                <a:latin typeface="ＭＳ Ｐゴシック" panose="020B0600070205080204" pitchFamily="50" charset="-128"/>
                <a:ea typeface="ＭＳ Ｐゴシック" panose="020B0600070205080204" pitchFamily="50" charset="-128"/>
              </a:endParaRPr>
            </a:p>
            <a:p>
              <a:pPr algn="r"/>
              <a:r>
                <a:rPr lang="ja-JP" altLang="en-US" sz="1138" b="1" dirty="0">
                  <a:latin typeface="ＭＳ Ｐゴシック" panose="020B0600070205080204" pitchFamily="50" charset="-128"/>
                  <a:ea typeface="ＭＳ Ｐゴシック" panose="020B0600070205080204" pitchFamily="50" charset="-128"/>
                </a:rPr>
                <a:t>交付申請まで</a:t>
              </a:r>
            </a:p>
          </p:txBody>
        </p:sp>
        <p:sp>
          <p:nvSpPr>
            <p:cNvPr id="11" name="正方形/長方形 10">
              <a:extLst>
                <a:ext uri="{FF2B5EF4-FFF2-40B4-BE49-F238E27FC236}">
                  <a16:creationId xmlns:a16="http://schemas.microsoft.com/office/drawing/2014/main" id="{F307B625-1192-4D88-8895-78CCCC867171}"/>
                </a:ext>
              </a:extLst>
            </p:cNvPr>
            <p:cNvSpPr/>
            <p:nvPr/>
          </p:nvSpPr>
          <p:spPr>
            <a:xfrm>
              <a:off x="1112147" y="5114931"/>
              <a:ext cx="1178717" cy="564357"/>
            </a:xfrm>
            <a:prstGeom prst="rect">
              <a:avLst/>
            </a:prstGeom>
          </p:spPr>
          <p:style>
            <a:lnRef idx="3">
              <a:schemeClr val="lt1"/>
            </a:lnRef>
            <a:fillRef idx="1">
              <a:schemeClr val="dk1"/>
            </a:fillRef>
            <a:effectRef idx="1">
              <a:schemeClr val="dk1"/>
            </a:effectRef>
            <a:fontRef idx="minor">
              <a:schemeClr val="lt1"/>
            </a:fontRef>
          </p:style>
          <p:txBody>
            <a:bodyPr rtlCol="0" anchor="ctr"/>
            <a:lstStyle/>
            <a:p>
              <a:r>
                <a:rPr lang="ja-JP" altLang="en-US" sz="1138" b="1" dirty="0">
                  <a:latin typeface="ＭＳ Ｐゴシック" panose="020B0600070205080204" pitchFamily="50" charset="-128"/>
                  <a:ea typeface="ＭＳ Ｐゴシック" panose="020B0600070205080204" pitchFamily="50" charset="-128"/>
                </a:rPr>
                <a:t>交付決定から</a:t>
              </a:r>
              <a:endParaRPr lang="en-US" altLang="ja-JP" sz="1138" b="1" dirty="0">
                <a:latin typeface="ＭＳ Ｐゴシック" panose="020B0600070205080204" pitchFamily="50" charset="-128"/>
                <a:ea typeface="ＭＳ Ｐゴシック" panose="020B0600070205080204" pitchFamily="50" charset="-128"/>
              </a:endParaRPr>
            </a:p>
            <a:p>
              <a:pPr algn="r"/>
              <a:r>
                <a:rPr lang="ja-JP" altLang="en-US" sz="1138" b="1" dirty="0">
                  <a:latin typeface="ＭＳ Ｐゴシック" panose="020B0600070205080204" pitchFamily="50" charset="-128"/>
                  <a:ea typeface="ＭＳ Ｐゴシック" panose="020B0600070205080204" pitchFamily="50" charset="-128"/>
                </a:rPr>
                <a:t>助成金支払まで</a:t>
              </a:r>
            </a:p>
          </p:txBody>
        </p:sp>
        <p:cxnSp>
          <p:nvCxnSpPr>
            <p:cNvPr id="12" name="直線コネクタ 11">
              <a:extLst>
                <a:ext uri="{FF2B5EF4-FFF2-40B4-BE49-F238E27FC236}">
                  <a16:creationId xmlns:a16="http://schemas.microsoft.com/office/drawing/2014/main" id="{D1F379E7-294D-46B9-A5C2-BBA65065A1C9}"/>
                </a:ext>
              </a:extLst>
            </p:cNvPr>
            <p:cNvCxnSpPr>
              <a:cxnSpLocks/>
            </p:cNvCxnSpPr>
            <p:nvPr/>
          </p:nvCxnSpPr>
          <p:spPr>
            <a:xfrm flipV="1">
              <a:off x="2315665" y="1408174"/>
              <a:ext cx="0" cy="4449704"/>
            </a:xfrm>
            <a:prstGeom prst="line">
              <a:avLst/>
            </a:prstGeom>
            <a:ln w="95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FE802EE7-CE57-493E-A162-42FA9E17AF47}"/>
                </a:ext>
              </a:extLst>
            </p:cNvPr>
            <p:cNvSpPr/>
            <p:nvPr/>
          </p:nvSpPr>
          <p:spPr>
            <a:xfrm>
              <a:off x="2386022" y="1621640"/>
              <a:ext cx="678653" cy="257175"/>
            </a:xfrm>
            <a:prstGeom prst="rect">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00" dirty="0">
                  <a:latin typeface="ＭＳ Ｐゴシック" panose="020B0600070205080204" pitchFamily="50" charset="-128"/>
                  <a:ea typeface="ＭＳ Ｐゴシック" panose="020B0600070205080204" pitchFamily="50" charset="-128"/>
                </a:rPr>
                <a:t>事業者</a:t>
              </a:r>
            </a:p>
          </p:txBody>
        </p:sp>
        <p:sp>
          <p:nvSpPr>
            <p:cNvPr id="16" name="正方形/長方形 15">
              <a:extLst>
                <a:ext uri="{FF2B5EF4-FFF2-40B4-BE49-F238E27FC236}">
                  <a16:creationId xmlns:a16="http://schemas.microsoft.com/office/drawing/2014/main" id="{CD3D8FF5-77AD-439B-9846-1DE2A1DC6CA8}"/>
                </a:ext>
              </a:extLst>
            </p:cNvPr>
            <p:cNvSpPr/>
            <p:nvPr/>
          </p:nvSpPr>
          <p:spPr>
            <a:xfrm>
              <a:off x="4399111" y="3528234"/>
              <a:ext cx="678653" cy="257175"/>
            </a:xfrm>
            <a:prstGeom prst="rect">
              <a:avLst/>
            </a:prstGeom>
            <a:solidFill>
              <a:schemeClr val="accent5">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00" dirty="0">
                  <a:latin typeface="ＭＳ Ｐゴシック" panose="020B0600070205080204" pitchFamily="50" charset="-128"/>
                  <a:ea typeface="ＭＳ Ｐゴシック" panose="020B0600070205080204" pitchFamily="50" charset="-128"/>
                </a:rPr>
                <a:t>事務局</a:t>
              </a:r>
            </a:p>
          </p:txBody>
        </p:sp>
        <p:sp>
          <p:nvSpPr>
            <p:cNvPr id="17" name="矢印: 右 16">
              <a:extLst>
                <a:ext uri="{FF2B5EF4-FFF2-40B4-BE49-F238E27FC236}">
                  <a16:creationId xmlns:a16="http://schemas.microsoft.com/office/drawing/2014/main" id="{66C5DD9A-6716-4642-B147-E4988C520C44}"/>
                </a:ext>
              </a:extLst>
            </p:cNvPr>
            <p:cNvSpPr/>
            <p:nvPr/>
          </p:nvSpPr>
          <p:spPr>
            <a:xfrm>
              <a:off x="4016531" y="1975847"/>
              <a:ext cx="379711" cy="415528"/>
            </a:xfrm>
            <a:prstGeom prst="right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18" name="矢印: 右 17">
              <a:extLst>
                <a:ext uri="{FF2B5EF4-FFF2-40B4-BE49-F238E27FC236}">
                  <a16:creationId xmlns:a16="http://schemas.microsoft.com/office/drawing/2014/main" id="{CF97B4CD-5CC0-4BA8-AD9B-4A21F71A1401}"/>
                </a:ext>
              </a:extLst>
            </p:cNvPr>
            <p:cNvSpPr/>
            <p:nvPr/>
          </p:nvSpPr>
          <p:spPr>
            <a:xfrm>
              <a:off x="6528944" y="2002531"/>
              <a:ext cx="379711" cy="415528"/>
            </a:xfrm>
            <a:prstGeom prst="right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19602702-A979-46B5-8E74-675228423256}"/>
                </a:ext>
              </a:extLst>
            </p:cNvPr>
            <p:cNvSpPr/>
            <p:nvPr/>
          </p:nvSpPr>
          <p:spPr>
            <a:xfrm>
              <a:off x="6949152" y="1792616"/>
              <a:ext cx="1030425" cy="85725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63" dirty="0">
                  <a:latin typeface="ＭＳ Ｐゴシック" panose="020B0600070205080204" pitchFamily="50" charset="-128"/>
                  <a:ea typeface="ＭＳ Ｐゴシック" panose="020B0600070205080204" pitchFamily="50" charset="-128"/>
                </a:rPr>
                <a:t>事業開始</a:t>
              </a:r>
            </a:p>
          </p:txBody>
        </p:sp>
        <p:sp>
          <p:nvSpPr>
            <p:cNvPr id="20" name="正方形/長方形 19">
              <a:extLst>
                <a:ext uri="{FF2B5EF4-FFF2-40B4-BE49-F238E27FC236}">
                  <a16:creationId xmlns:a16="http://schemas.microsoft.com/office/drawing/2014/main" id="{0FF19FC7-33FE-4689-A903-0EEE1460009E}"/>
                </a:ext>
              </a:extLst>
            </p:cNvPr>
            <p:cNvSpPr/>
            <p:nvPr/>
          </p:nvSpPr>
          <p:spPr>
            <a:xfrm>
              <a:off x="2353240" y="1840929"/>
              <a:ext cx="1613938" cy="677720"/>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400" b="1" dirty="0">
                  <a:latin typeface="ＭＳ Ｐゴシック" panose="020B0600070205080204" pitchFamily="50" charset="-128"/>
                  <a:ea typeface="ＭＳ Ｐゴシック" panose="020B0600070205080204" pitchFamily="50" charset="-128"/>
                </a:rPr>
                <a:t>・様式１号</a:t>
              </a:r>
              <a:r>
                <a:rPr lang="ja-JP" altLang="en-US" sz="1050" dirty="0">
                  <a:latin typeface="ＭＳ Ｐゴシック" panose="020B0600070205080204" pitchFamily="50" charset="-128"/>
                  <a:ea typeface="ＭＳ Ｐゴシック" panose="020B0600070205080204" pitchFamily="50" charset="-128"/>
                </a:rPr>
                <a:t>（事業申請）</a:t>
              </a:r>
              <a:endParaRPr lang="en-US" altLang="ja-JP" sz="1050" dirty="0">
                <a:latin typeface="ＭＳ Ｐゴシック" panose="020B0600070205080204" pitchFamily="50" charset="-128"/>
                <a:ea typeface="ＭＳ Ｐゴシック" panose="020B0600070205080204" pitchFamily="50" charset="-128"/>
              </a:endParaRPr>
            </a:p>
            <a:p>
              <a:r>
                <a:rPr lang="ja-JP" altLang="en-US" sz="1050" dirty="0">
                  <a:latin typeface="ＭＳ Ｐゴシック" panose="020B0600070205080204" pitchFamily="50" charset="-128"/>
                  <a:ea typeface="ＭＳ Ｐゴシック" panose="020B0600070205080204" pitchFamily="50" charset="-128"/>
                </a:rPr>
                <a:t>地域木材団体へ提出</a:t>
              </a:r>
            </a:p>
          </p:txBody>
        </p:sp>
        <p:sp>
          <p:nvSpPr>
            <p:cNvPr id="21" name="正方形/長方形 20">
              <a:extLst>
                <a:ext uri="{FF2B5EF4-FFF2-40B4-BE49-F238E27FC236}">
                  <a16:creationId xmlns:a16="http://schemas.microsoft.com/office/drawing/2014/main" id="{20804556-3D55-4814-BD6E-2819F540DFFD}"/>
                </a:ext>
              </a:extLst>
            </p:cNvPr>
            <p:cNvSpPr/>
            <p:nvPr/>
          </p:nvSpPr>
          <p:spPr>
            <a:xfrm>
              <a:off x="4600433" y="1872388"/>
              <a:ext cx="1724317" cy="736743"/>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050" b="1" dirty="0">
                  <a:latin typeface="ＭＳ Ｐゴシック" panose="020B0600070205080204" pitchFamily="50" charset="-128"/>
                  <a:ea typeface="ＭＳ Ｐゴシック" panose="020B0600070205080204" pitchFamily="50" charset="-128"/>
                </a:rPr>
                <a:t>受付後</a:t>
              </a:r>
              <a:endParaRPr lang="en-US" altLang="ja-JP" sz="1050" b="1" dirty="0">
                <a:latin typeface="ＭＳ Ｐゴシック" panose="020B0600070205080204" pitchFamily="50" charset="-128"/>
                <a:ea typeface="ＭＳ Ｐゴシック" panose="020B0600070205080204" pitchFamily="50" charset="-128"/>
              </a:endParaRPr>
            </a:p>
            <a:p>
              <a:r>
                <a:rPr lang="ja-JP" altLang="en-US" sz="1400" b="1" dirty="0">
                  <a:latin typeface="ＭＳ Ｐゴシック" panose="020B0600070205080204" pitchFamily="50" charset="-128"/>
                  <a:ea typeface="ＭＳ Ｐゴシック" panose="020B0600070205080204" pitchFamily="50" charset="-128"/>
                </a:rPr>
                <a:t>・様式</a:t>
              </a:r>
              <a:r>
                <a:rPr lang="en-US" altLang="ja-JP" sz="1400" b="1" dirty="0">
                  <a:latin typeface="ＭＳ Ｐゴシック" panose="020B0600070205080204" pitchFamily="50" charset="-128"/>
                  <a:ea typeface="ＭＳ Ｐゴシック" panose="020B0600070205080204" pitchFamily="50" charset="-128"/>
                </a:rPr>
                <a:t>2</a:t>
              </a:r>
              <a:r>
                <a:rPr lang="ja-JP" altLang="en-US" sz="1400" b="1" dirty="0">
                  <a:latin typeface="ＭＳ Ｐゴシック" panose="020B0600070205080204" pitchFamily="50" charset="-128"/>
                  <a:ea typeface="ＭＳ Ｐゴシック" panose="020B0600070205080204" pitchFamily="50" charset="-128"/>
                </a:rPr>
                <a:t>号</a:t>
              </a:r>
              <a:r>
                <a:rPr lang="ja-JP" altLang="en-US" sz="1050" dirty="0">
                  <a:latin typeface="ＭＳ Ｐゴシック" panose="020B0600070205080204" pitchFamily="50" charset="-128"/>
                  <a:ea typeface="ＭＳ Ｐゴシック" panose="020B0600070205080204" pitchFamily="50" charset="-128"/>
                </a:rPr>
                <a:t>（申請受理証）</a:t>
              </a:r>
              <a:endParaRPr lang="en-US" altLang="ja-JP" sz="1050" dirty="0">
                <a:latin typeface="ＭＳ Ｐゴシック" panose="020B0600070205080204" pitchFamily="50" charset="-128"/>
                <a:ea typeface="ＭＳ Ｐゴシック" panose="020B0600070205080204" pitchFamily="50" charset="-128"/>
              </a:endParaRPr>
            </a:p>
            <a:p>
              <a:r>
                <a:rPr lang="ja-JP" altLang="en-US" sz="1050" b="1" dirty="0">
                  <a:latin typeface="ＭＳ Ｐゴシック" panose="020B0600070205080204" pitchFamily="50" charset="-128"/>
                  <a:ea typeface="ＭＳ Ｐゴシック" panose="020B0600070205080204" pitchFamily="50" charset="-128"/>
                </a:rPr>
                <a:t>審査後</a:t>
              </a:r>
              <a:endParaRPr lang="en-US" altLang="ja-JP" sz="1050" b="1" dirty="0">
                <a:latin typeface="ＭＳ Ｐゴシック" panose="020B0600070205080204" pitchFamily="50" charset="-128"/>
                <a:ea typeface="ＭＳ Ｐゴシック" panose="020B0600070205080204" pitchFamily="50" charset="-128"/>
              </a:endParaRPr>
            </a:p>
            <a:p>
              <a:r>
                <a:rPr lang="ja-JP" altLang="en-US" sz="1400" b="1" dirty="0">
                  <a:latin typeface="ＭＳ Ｐゴシック" panose="020B0600070205080204" pitchFamily="50" charset="-128"/>
                  <a:ea typeface="ＭＳ Ｐゴシック" panose="020B0600070205080204" pitchFamily="50" charset="-128"/>
                </a:rPr>
                <a:t>・様式</a:t>
              </a:r>
              <a:r>
                <a:rPr lang="en-US" altLang="ja-JP" sz="1400" b="1" dirty="0">
                  <a:latin typeface="ＭＳ Ｐゴシック" panose="020B0600070205080204" pitchFamily="50" charset="-128"/>
                  <a:ea typeface="ＭＳ Ｐゴシック" panose="020B0600070205080204" pitchFamily="50" charset="-128"/>
                </a:rPr>
                <a:t>3</a:t>
              </a:r>
              <a:r>
                <a:rPr lang="ja-JP" altLang="en-US" sz="1400" b="1" dirty="0">
                  <a:latin typeface="ＭＳ Ｐゴシック" panose="020B0600070205080204" pitchFamily="50" charset="-128"/>
                  <a:ea typeface="ＭＳ Ｐゴシック" panose="020B0600070205080204" pitchFamily="50" charset="-128"/>
                </a:rPr>
                <a:t>号</a:t>
              </a:r>
              <a:r>
                <a:rPr lang="ja-JP" altLang="en-US" sz="1050" dirty="0">
                  <a:latin typeface="ＭＳ Ｐゴシック" panose="020B0600070205080204" pitchFamily="50" charset="-128"/>
                  <a:ea typeface="ＭＳ Ｐゴシック" panose="020B0600070205080204" pitchFamily="50" charset="-128"/>
                </a:rPr>
                <a:t>（結果通知書）</a:t>
              </a:r>
            </a:p>
          </p:txBody>
        </p:sp>
        <p:sp>
          <p:nvSpPr>
            <p:cNvPr id="22" name="正方形/長方形 21">
              <a:extLst>
                <a:ext uri="{FF2B5EF4-FFF2-40B4-BE49-F238E27FC236}">
                  <a16:creationId xmlns:a16="http://schemas.microsoft.com/office/drawing/2014/main" id="{FDF017CD-F359-42EA-B65B-2CAD17265F44}"/>
                </a:ext>
              </a:extLst>
            </p:cNvPr>
            <p:cNvSpPr/>
            <p:nvPr/>
          </p:nvSpPr>
          <p:spPr>
            <a:xfrm>
              <a:off x="2361334" y="3187966"/>
              <a:ext cx="1466666" cy="677720"/>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600" b="1" dirty="0">
                  <a:latin typeface="ＭＳ Ｐゴシック" panose="020B0600070205080204" pitchFamily="50" charset="-128"/>
                  <a:ea typeface="ＭＳ Ｐゴシック" panose="020B0600070205080204" pitchFamily="50" charset="-128"/>
                </a:rPr>
                <a:t>事業開始</a:t>
              </a:r>
              <a:endParaRPr lang="en-US" altLang="ja-JP" sz="1600" b="1" dirty="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ea typeface="ＭＳ Ｐゴシック" panose="020B0600070205080204" pitchFamily="50" charset="-128"/>
                </a:rPr>
                <a:t>工事への着手</a:t>
              </a:r>
            </a:p>
          </p:txBody>
        </p:sp>
        <p:sp>
          <p:nvSpPr>
            <p:cNvPr id="23" name="矢印: 右 22">
              <a:extLst>
                <a:ext uri="{FF2B5EF4-FFF2-40B4-BE49-F238E27FC236}">
                  <a16:creationId xmlns:a16="http://schemas.microsoft.com/office/drawing/2014/main" id="{CB74E55E-F6C6-417D-8605-A28527ABCD57}"/>
                </a:ext>
              </a:extLst>
            </p:cNvPr>
            <p:cNvSpPr/>
            <p:nvPr/>
          </p:nvSpPr>
          <p:spPr>
            <a:xfrm>
              <a:off x="5589128" y="3214771"/>
              <a:ext cx="554145" cy="201346"/>
            </a:xfrm>
            <a:prstGeom prst="right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4755D9EB-C722-4066-A25F-08AD275CBC7D}"/>
                </a:ext>
              </a:extLst>
            </p:cNvPr>
            <p:cNvSpPr/>
            <p:nvPr/>
          </p:nvSpPr>
          <p:spPr>
            <a:xfrm>
              <a:off x="4476118" y="1761425"/>
              <a:ext cx="1848632" cy="8572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EABDE188-90E5-48A9-911D-EA4194038D94}"/>
                </a:ext>
              </a:extLst>
            </p:cNvPr>
            <p:cNvSpPr/>
            <p:nvPr/>
          </p:nvSpPr>
          <p:spPr>
            <a:xfrm>
              <a:off x="4476119" y="1602590"/>
              <a:ext cx="678653" cy="257175"/>
            </a:xfrm>
            <a:prstGeom prst="rect">
              <a:avLst/>
            </a:prstGeom>
            <a:solidFill>
              <a:schemeClr val="accent5">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00" dirty="0">
                  <a:latin typeface="ＭＳ Ｐゴシック" panose="020B0600070205080204" pitchFamily="50" charset="-128"/>
                  <a:ea typeface="ＭＳ Ｐゴシック" panose="020B0600070205080204" pitchFamily="50" charset="-128"/>
                </a:rPr>
                <a:t>事務局</a:t>
              </a:r>
            </a:p>
          </p:txBody>
        </p:sp>
        <p:sp>
          <p:nvSpPr>
            <p:cNvPr id="27" name="正方形/長方形 26">
              <a:extLst>
                <a:ext uri="{FF2B5EF4-FFF2-40B4-BE49-F238E27FC236}">
                  <a16:creationId xmlns:a16="http://schemas.microsoft.com/office/drawing/2014/main" id="{ABD53093-CE54-4540-8250-550B9E70BABC}"/>
                </a:ext>
              </a:extLst>
            </p:cNvPr>
            <p:cNvSpPr/>
            <p:nvPr/>
          </p:nvSpPr>
          <p:spPr>
            <a:xfrm>
              <a:off x="2385059" y="3187964"/>
              <a:ext cx="1360995" cy="8572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F1EDBBC7-2F0A-44A5-B121-42067B314E7F}"/>
                </a:ext>
              </a:extLst>
            </p:cNvPr>
            <p:cNvSpPr/>
            <p:nvPr/>
          </p:nvSpPr>
          <p:spPr>
            <a:xfrm>
              <a:off x="4377546" y="3693565"/>
              <a:ext cx="1466666" cy="677720"/>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b="1" dirty="0">
                  <a:latin typeface="ＭＳ Ｐゴシック" panose="020B0600070205080204" pitchFamily="50" charset="-128"/>
                  <a:ea typeface="ＭＳ Ｐゴシック" panose="020B0600070205080204" pitchFamily="50" charset="-128"/>
                </a:rPr>
                <a:t>現地確認</a:t>
              </a:r>
              <a:endParaRPr lang="en-US" altLang="ja-JP" sz="1200" b="1" dirty="0">
                <a:latin typeface="ＭＳ Ｐゴシック" panose="020B0600070205080204" pitchFamily="50" charset="-128"/>
                <a:ea typeface="ＭＳ Ｐゴシック" panose="020B0600070205080204" pitchFamily="50" charset="-128"/>
              </a:endParaRPr>
            </a:p>
            <a:p>
              <a:r>
                <a:rPr lang="ja-JP" altLang="en-US" sz="1000" dirty="0">
                  <a:solidFill>
                    <a:srgbClr val="FF0000"/>
                  </a:solidFill>
                  <a:latin typeface="ＭＳ Ｐゴシック" panose="020B0600070205080204" pitchFamily="50" charset="-128"/>
                  <a:ea typeface="ＭＳ Ｐゴシック" panose="020B0600070205080204" pitchFamily="50" charset="-128"/>
                </a:rPr>
                <a:t>一部事業者を対象</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木材使用状況の確認</a:t>
              </a:r>
            </a:p>
          </p:txBody>
        </p:sp>
        <p:sp>
          <p:nvSpPr>
            <p:cNvPr id="29" name="正方形/長方形 28">
              <a:extLst>
                <a:ext uri="{FF2B5EF4-FFF2-40B4-BE49-F238E27FC236}">
                  <a16:creationId xmlns:a16="http://schemas.microsoft.com/office/drawing/2014/main" id="{8650DA70-9171-4AF2-9935-1DDFD4B19CE1}"/>
                </a:ext>
              </a:extLst>
            </p:cNvPr>
            <p:cNvSpPr/>
            <p:nvPr/>
          </p:nvSpPr>
          <p:spPr>
            <a:xfrm>
              <a:off x="2385058" y="3015859"/>
              <a:ext cx="678653" cy="257175"/>
            </a:xfrm>
            <a:prstGeom prst="rect">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00" dirty="0">
                  <a:latin typeface="ＭＳ Ｐゴシック" panose="020B0600070205080204" pitchFamily="50" charset="-128"/>
                  <a:ea typeface="ＭＳ Ｐゴシック" panose="020B0600070205080204" pitchFamily="50" charset="-128"/>
                </a:rPr>
                <a:t>事業者</a:t>
              </a:r>
            </a:p>
          </p:txBody>
        </p:sp>
        <p:sp>
          <p:nvSpPr>
            <p:cNvPr id="30" name="矢印: 右 29">
              <a:extLst>
                <a:ext uri="{FF2B5EF4-FFF2-40B4-BE49-F238E27FC236}">
                  <a16:creationId xmlns:a16="http://schemas.microsoft.com/office/drawing/2014/main" id="{F477A060-B489-4503-B5DC-5F1F2A70E0D4}"/>
                </a:ext>
              </a:extLst>
            </p:cNvPr>
            <p:cNvSpPr/>
            <p:nvPr/>
          </p:nvSpPr>
          <p:spPr>
            <a:xfrm>
              <a:off x="5731976" y="3695044"/>
              <a:ext cx="375466" cy="239462"/>
            </a:xfrm>
            <a:prstGeom prst="right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A93F72ED-8C8F-4850-84E2-B176071D5F25}"/>
                </a:ext>
              </a:extLst>
            </p:cNvPr>
            <p:cNvSpPr/>
            <p:nvPr/>
          </p:nvSpPr>
          <p:spPr>
            <a:xfrm>
              <a:off x="6146604" y="3195823"/>
              <a:ext cx="1466664" cy="8572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C2FB5037-6EF4-497F-8278-8C79E3DD28C3}"/>
                </a:ext>
              </a:extLst>
            </p:cNvPr>
            <p:cNvSpPr/>
            <p:nvPr/>
          </p:nvSpPr>
          <p:spPr>
            <a:xfrm>
              <a:off x="6147568" y="3056743"/>
              <a:ext cx="678653" cy="257175"/>
            </a:xfrm>
            <a:prstGeom prst="rect">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00" dirty="0">
                  <a:latin typeface="ＭＳ Ｐゴシック" panose="020B0600070205080204" pitchFamily="50" charset="-128"/>
                  <a:ea typeface="ＭＳ Ｐゴシック" panose="020B0600070205080204" pitchFamily="50" charset="-128"/>
                </a:rPr>
                <a:t>事業者</a:t>
              </a:r>
            </a:p>
          </p:txBody>
        </p:sp>
        <p:sp>
          <p:nvSpPr>
            <p:cNvPr id="33" name="正方形/長方形 32">
              <a:extLst>
                <a:ext uri="{FF2B5EF4-FFF2-40B4-BE49-F238E27FC236}">
                  <a16:creationId xmlns:a16="http://schemas.microsoft.com/office/drawing/2014/main" id="{8329E7E9-4E39-45FF-874D-1DAA3CA2AFDE}"/>
                </a:ext>
              </a:extLst>
            </p:cNvPr>
            <p:cNvSpPr/>
            <p:nvPr/>
          </p:nvSpPr>
          <p:spPr>
            <a:xfrm>
              <a:off x="6094257" y="3266350"/>
              <a:ext cx="1613938" cy="677720"/>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400" b="1" dirty="0">
                  <a:latin typeface="ＭＳ Ｐゴシック" panose="020B0600070205080204" pitchFamily="50" charset="-128"/>
                  <a:ea typeface="ＭＳ Ｐゴシック" panose="020B0600070205080204" pitchFamily="50" charset="-128"/>
                </a:rPr>
                <a:t>・様式</a:t>
              </a:r>
              <a:r>
                <a:rPr lang="en-US" altLang="ja-JP" sz="1400" b="1" dirty="0">
                  <a:latin typeface="ＭＳ Ｐゴシック" panose="020B0600070205080204" pitchFamily="50" charset="-128"/>
                  <a:ea typeface="ＭＳ Ｐゴシック" panose="020B0600070205080204" pitchFamily="50" charset="-128"/>
                </a:rPr>
                <a:t>6</a:t>
              </a:r>
              <a:r>
                <a:rPr lang="ja-JP" altLang="en-US" sz="1400" b="1" dirty="0">
                  <a:latin typeface="ＭＳ Ｐゴシック" panose="020B0600070205080204" pitchFamily="50" charset="-128"/>
                  <a:ea typeface="ＭＳ Ｐゴシック" panose="020B0600070205080204" pitchFamily="50" charset="-128"/>
                </a:rPr>
                <a:t>号</a:t>
              </a:r>
              <a:r>
                <a:rPr lang="ja-JP" altLang="en-US" sz="1050" dirty="0">
                  <a:latin typeface="ＭＳ Ｐゴシック" panose="020B0600070205080204" pitchFamily="50" charset="-128"/>
                  <a:ea typeface="ＭＳ Ｐゴシック" panose="020B0600070205080204" pitchFamily="50" charset="-128"/>
                </a:rPr>
                <a:t>（助成金交付申請）</a:t>
              </a:r>
              <a:endParaRPr lang="en-US" altLang="ja-JP" sz="1050" dirty="0">
                <a:latin typeface="ＭＳ Ｐゴシック" panose="020B0600070205080204" pitchFamily="50" charset="-128"/>
                <a:ea typeface="ＭＳ Ｐゴシック" panose="020B0600070205080204" pitchFamily="50" charset="-128"/>
              </a:endParaRPr>
            </a:p>
            <a:p>
              <a:r>
                <a:rPr lang="ja-JP" altLang="en-US" sz="1050" dirty="0">
                  <a:latin typeface="ＭＳ Ｐゴシック" panose="020B0600070205080204" pitchFamily="50" charset="-128"/>
                  <a:ea typeface="ＭＳ Ｐゴシック" panose="020B0600070205080204" pitchFamily="50" charset="-128"/>
                </a:rPr>
                <a:t>地域木材団体へ提出</a:t>
              </a:r>
            </a:p>
          </p:txBody>
        </p:sp>
        <p:sp>
          <p:nvSpPr>
            <p:cNvPr id="34" name="矢印: 右 33">
              <a:extLst>
                <a:ext uri="{FF2B5EF4-FFF2-40B4-BE49-F238E27FC236}">
                  <a16:creationId xmlns:a16="http://schemas.microsoft.com/office/drawing/2014/main" id="{C7F5EF56-734A-4B7C-A06B-31E0C38CBCF8}"/>
                </a:ext>
              </a:extLst>
            </p:cNvPr>
            <p:cNvSpPr/>
            <p:nvPr/>
          </p:nvSpPr>
          <p:spPr>
            <a:xfrm>
              <a:off x="7672269" y="3372570"/>
              <a:ext cx="221454" cy="282455"/>
            </a:xfrm>
            <a:prstGeom prst="right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5BD51B0E-18A2-4BF8-9E58-8C8332F7E90C}"/>
                </a:ext>
              </a:extLst>
            </p:cNvPr>
            <p:cNvSpPr/>
            <p:nvPr/>
          </p:nvSpPr>
          <p:spPr>
            <a:xfrm>
              <a:off x="7954572" y="3186258"/>
              <a:ext cx="943091" cy="85725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63" dirty="0">
                  <a:latin typeface="ＭＳ Ｐゴシック" panose="020B0600070205080204" pitchFamily="50" charset="-128"/>
                  <a:ea typeface="ＭＳ Ｐゴシック" panose="020B0600070205080204" pitchFamily="50" charset="-128"/>
                </a:rPr>
                <a:t>交付審査</a:t>
              </a:r>
            </a:p>
          </p:txBody>
        </p:sp>
        <p:cxnSp>
          <p:nvCxnSpPr>
            <p:cNvPr id="36" name="コネクタ: カギ線 35">
              <a:extLst>
                <a:ext uri="{FF2B5EF4-FFF2-40B4-BE49-F238E27FC236}">
                  <a16:creationId xmlns:a16="http://schemas.microsoft.com/office/drawing/2014/main" id="{5AFEE767-E699-4AF7-B994-9A131E46FAAA}"/>
                </a:ext>
              </a:extLst>
            </p:cNvPr>
            <p:cNvCxnSpPr>
              <a:stCxn id="19" idx="2"/>
              <a:endCxn id="29" idx="0"/>
            </p:cNvCxnSpPr>
            <p:nvPr/>
          </p:nvCxnSpPr>
          <p:spPr>
            <a:xfrm rot="5400000">
              <a:off x="4911375" y="462870"/>
              <a:ext cx="365989" cy="4739981"/>
            </a:xfrm>
            <a:prstGeom prst="bentConnector3">
              <a:avLst>
                <a:gd name="adj1" fmla="val 50000"/>
              </a:avLst>
            </a:prstGeom>
            <a:ln w="5715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正方形/長方形 36">
              <a:extLst>
                <a:ext uri="{FF2B5EF4-FFF2-40B4-BE49-F238E27FC236}">
                  <a16:creationId xmlns:a16="http://schemas.microsoft.com/office/drawing/2014/main" id="{E0455AF2-7BE2-4283-A064-4598D6231137}"/>
                </a:ext>
              </a:extLst>
            </p:cNvPr>
            <p:cNvSpPr/>
            <p:nvPr/>
          </p:nvSpPr>
          <p:spPr>
            <a:xfrm>
              <a:off x="2472139" y="4935567"/>
              <a:ext cx="1466664" cy="8572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D63570C5-4560-4F49-A5A6-2902600FDA43}"/>
                </a:ext>
              </a:extLst>
            </p:cNvPr>
            <p:cNvSpPr/>
            <p:nvPr/>
          </p:nvSpPr>
          <p:spPr>
            <a:xfrm>
              <a:off x="2472141" y="4792737"/>
              <a:ext cx="678653" cy="257175"/>
            </a:xfrm>
            <a:prstGeom prst="rect">
              <a:avLst/>
            </a:prstGeom>
            <a:solidFill>
              <a:schemeClr val="accent5">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00" dirty="0">
                  <a:latin typeface="ＭＳ Ｐゴシック" panose="020B0600070205080204" pitchFamily="50" charset="-128"/>
                  <a:ea typeface="ＭＳ Ｐゴシック" panose="020B0600070205080204" pitchFamily="50" charset="-128"/>
                </a:rPr>
                <a:t>事務局</a:t>
              </a:r>
            </a:p>
          </p:txBody>
        </p:sp>
        <p:sp>
          <p:nvSpPr>
            <p:cNvPr id="39" name="正方形/長方形 38">
              <a:extLst>
                <a:ext uri="{FF2B5EF4-FFF2-40B4-BE49-F238E27FC236}">
                  <a16:creationId xmlns:a16="http://schemas.microsoft.com/office/drawing/2014/main" id="{5E78D9DA-EF3B-4676-903A-BD85835E398C}"/>
                </a:ext>
              </a:extLst>
            </p:cNvPr>
            <p:cNvSpPr/>
            <p:nvPr/>
          </p:nvSpPr>
          <p:spPr>
            <a:xfrm>
              <a:off x="2417327" y="5049911"/>
              <a:ext cx="1613938" cy="677720"/>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400" b="1" dirty="0">
                  <a:latin typeface="ＭＳ Ｐゴシック" panose="020B0600070205080204" pitchFamily="50" charset="-128"/>
                  <a:ea typeface="ＭＳ Ｐゴシック" panose="020B0600070205080204" pitchFamily="50" charset="-128"/>
                </a:rPr>
                <a:t>・様式</a:t>
              </a:r>
              <a:r>
                <a:rPr lang="en-US" altLang="ja-JP" sz="1400" b="1" dirty="0">
                  <a:latin typeface="ＭＳ Ｐゴシック" panose="020B0600070205080204" pitchFamily="50" charset="-128"/>
                  <a:ea typeface="ＭＳ Ｐゴシック" panose="020B0600070205080204" pitchFamily="50" charset="-128"/>
                </a:rPr>
                <a:t>7</a:t>
              </a:r>
              <a:r>
                <a:rPr lang="ja-JP" altLang="en-US" sz="1400" b="1" dirty="0">
                  <a:latin typeface="ＭＳ Ｐゴシック" panose="020B0600070205080204" pitchFamily="50" charset="-128"/>
                  <a:ea typeface="ＭＳ Ｐゴシック" panose="020B0600070205080204" pitchFamily="50" charset="-128"/>
                </a:rPr>
                <a:t>号</a:t>
              </a:r>
              <a:r>
                <a:rPr lang="ja-JP" altLang="en-US" sz="1050" dirty="0">
                  <a:latin typeface="ＭＳ Ｐゴシック" panose="020B0600070205080204" pitchFamily="50" charset="-128"/>
                  <a:ea typeface="ＭＳ Ｐゴシック" panose="020B0600070205080204" pitchFamily="50" charset="-128"/>
                </a:rPr>
                <a:t>（助成金決定通知）</a:t>
              </a:r>
              <a:endParaRPr lang="en-US" altLang="ja-JP" sz="1050" dirty="0">
                <a:latin typeface="ＭＳ Ｐゴシック" panose="020B0600070205080204" pitchFamily="50" charset="-128"/>
                <a:ea typeface="ＭＳ Ｐゴシック" panose="020B0600070205080204" pitchFamily="50" charset="-128"/>
              </a:endParaRPr>
            </a:p>
          </p:txBody>
        </p:sp>
        <p:cxnSp>
          <p:nvCxnSpPr>
            <p:cNvPr id="40" name="コネクタ: カギ線 39">
              <a:extLst>
                <a:ext uri="{FF2B5EF4-FFF2-40B4-BE49-F238E27FC236}">
                  <a16:creationId xmlns:a16="http://schemas.microsoft.com/office/drawing/2014/main" id="{312AAB40-F2CB-476F-A308-51D2522693E7}"/>
                </a:ext>
              </a:extLst>
            </p:cNvPr>
            <p:cNvCxnSpPr>
              <a:cxnSpLocks/>
              <a:stCxn id="35" idx="2"/>
              <a:endCxn id="38" idx="0"/>
            </p:cNvCxnSpPr>
            <p:nvPr/>
          </p:nvCxnSpPr>
          <p:spPr>
            <a:xfrm rot="5400000">
              <a:off x="5244177" y="1610801"/>
              <a:ext cx="749225" cy="5614649"/>
            </a:xfrm>
            <a:prstGeom prst="bentConnector3">
              <a:avLst>
                <a:gd name="adj1" fmla="val 67760"/>
              </a:avLst>
            </a:prstGeom>
            <a:ln w="5715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正方形/長方形 40">
              <a:extLst>
                <a:ext uri="{FF2B5EF4-FFF2-40B4-BE49-F238E27FC236}">
                  <a16:creationId xmlns:a16="http://schemas.microsoft.com/office/drawing/2014/main" id="{824DC820-46CD-40EA-96FE-AF5F3E482524}"/>
                </a:ext>
              </a:extLst>
            </p:cNvPr>
            <p:cNvSpPr/>
            <p:nvPr/>
          </p:nvSpPr>
          <p:spPr>
            <a:xfrm>
              <a:off x="4545851" y="4911988"/>
              <a:ext cx="1466664" cy="8572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E151DB0E-0C86-44D2-8E94-9D9859E5E63D}"/>
                </a:ext>
              </a:extLst>
            </p:cNvPr>
            <p:cNvSpPr/>
            <p:nvPr/>
          </p:nvSpPr>
          <p:spPr>
            <a:xfrm>
              <a:off x="4546815" y="4772906"/>
              <a:ext cx="678653" cy="257175"/>
            </a:xfrm>
            <a:prstGeom prst="rect">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00" dirty="0">
                  <a:latin typeface="ＭＳ Ｐゴシック" panose="020B0600070205080204" pitchFamily="50" charset="-128"/>
                  <a:ea typeface="ＭＳ Ｐゴシック" panose="020B0600070205080204" pitchFamily="50" charset="-128"/>
                </a:rPr>
                <a:t>事業者</a:t>
              </a:r>
            </a:p>
          </p:txBody>
        </p:sp>
        <p:sp>
          <p:nvSpPr>
            <p:cNvPr id="43" name="正方形/長方形 42">
              <a:extLst>
                <a:ext uri="{FF2B5EF4-FFF2-40B4-BE49-F238E27FC236}">
                  <a16:creationId xmlns:a16="http://schemas.microsoft.com/office/drawing/2014/main" id="{3EE5D89B-B98C-431C-9C39-0085C834CB19}"/>
                </a:ext>
              </a:extLst>
            </p:cNvPr>
            <p:cNvSpPr/>
            <p:nvPr/>
          </p:nvSpPr>
          <p:spPr>
            <a:xfrm>
              <a:off x="4493504" y="4982514"/>
              <a:ext cx="1613938" cy="677720"/>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400" b="1" dirty="0">
                  <a:latin typeface="ＭＳ Ｐゴシック" panose="020B0600070205080204" pitchFamily="50" charset="-128"/>
                  <a:ea typeface="ＭＳ Ｐゴシック" panose="020B0600070205080204" pitchFamily="50" charset="-128"/>
                </a:rPr>
                <a:t>・様式</a:t>
              </a:r>
              <a:r>
                <a:rPr lang="en-US" altLang="ja-JP" sz="1400" b="1" dirty="0">
                  <a:latin typeface="ＭＳ Ｐゴシック" panose="020B0600070205080204" pitchFamily="50" charset="-128"/>
                  <a:ea typeface="ＭＳ Ｐゴシック" panose="020B0600070205080204" pitchFamily="50" charset="-128"/>
                </a:rPr>
                <a:t>8</a:t>
              </a:r>
              <a:r>
                <a:rPr lang="ja-JP" altLang="en-US" sz="1400" b="1" dirty="0">
                  <a:latin typeface="ＭＳ Ｐゴシック" panose="020B0600070205080204" pitchFamily="50" charset="-128"/>
                  <a:ea typeface="ＭＳ Ｐゴシック" panose="020B0600070205080204" pitchFamily="50" charset="-128"/>
                </a:rPr>
                <a:t>号</a:t>
              </a:r>
              <a:r>
                <a:rPr lang="ja-JP" altLang="en-US" sz="1050" dirty="0">
                  <a:latin typeface="ＭＳ Ｐゴシック" panose="020B0600070205080204" pitchFamily="50" charset="-128"/>
                  <a:ea typeface="ＭＳ Ｐゴシック" panose="020B0600070205080204" pitchFamily="50" charset="-128"/>
                </a:rPr>
                <a:t>（助成金請求書）</a:t>
              </a:r>
              <a:endParaRPr lang="en-US" altLang="ja-JP" sz="1050" dirty="0">
                <a:latin typeface="ＭＳ Ｐゴシック" panose="020B0600070205080204" pitchFamily="50" charset="-128"/>
                <a:ea typeface="ＭＳ Ｐゴシック" panose="020B0600070205080204" pitchFamily="50" charset="-128"/>
              </a:endParaRPr>
            </a:p>
            <a:p>
              <a:r>
                <a:rPr lang="ja-JP" altLang="en-US" sz="1050" b="1" dirty="0">
                  <a:solidFill>
                    <a:srgbClr val="FF0000"/>
                  </a:solidFill>
                  <a:latin typeface="ＭＳ Ｐゴシック" panose="020B0600070205080204" pitchFamily="50" charset="-128"/>
                  <a:ea typeface="ＭＳ Ｐゴシック" panose="020B0600070205080204" pitchFamily="50" charset="-128"/>
                </a:rPr>
                <a:t>（一社）全木連</a:t>
              </a:r>
              <a:r>
                <a:rPr lang="ja-JP" altLang="en-US" sz="1050" dirty="0">
                  <a:latin typeface="ＭＳ Ｐゴシック" panose="020B0600070205080204" pitchFamily="50" charset="-128"/>
                  <a:ea typeface="ＭＳ Ｐゴシック" panose="020B0600070205080204" pitchFamily="50" charset="-128"/>
                </a:rPr>
                <a:t>へ提出</a:t>
              </a:r>
            </a:p>
          </p:txBody>
        </p:sp>
        <p:sp>
          <p:nvSpPr>
            <p:cNvPr id="44" name="矢印: 右 43">
              <a:extLst>
                <a:ext uri="{FF2B5EF4-FFF2-40B4-BE49-F238E27FC236}">
                  <a16:creationId xmlns:a16="http://schemas.microsoft.com/office/drawing/2014/main" id="{585AF859-8195-494F-AF00-7212DF0D949A}"/>
                </a:ext>
              </a:extLst>
            </p:cNvPr>
            <p:cNvSpPr/>
            <p:nvPr/>
          </p:nvSpPr>
          <p:spPr>
            <a:xfrm>
              <a:off x="4056498" y="5090698"/>
              <a:ext cx="379711" cy="415528"/>
            </a:xfrm>
            <a:prstGeom prst="right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45" name="矢印: 右 44">
              <a:extLst>
                <a:ext uri="{FF2B5EF4-FFF2-40B4-BE49-F238E27FC236}">
                  <a16:creationId xmlns:a16="http://schemas.microsoft.com/office/drawing/2014/main" id="{1D1BE942-A6D2-43B5-B3EE-D0F7F7149629}"/>
                </a:ext>
              </a:extLst>
            </p:cNvPr>
            <p:cNvSpPr/>
            <p:nvPr/>
          </p:nvSpPr>
          <p:spPr>
            <a:xfrm>
              <a:off x="6229943" y="5090738"/>
              <a:ext cx="379711" cy="415528"/>
            </a:xfrm>
            <a:prstGeom prst="right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6E1D8B0A-D4AD-40FF-8F0B-49F2630551BA}"/>
                </a:ext>
              </a:extLst>
            </p:cNvPr>
            <p:cNvSpPr/>
            <p:nvPr/>
          </p:nvSpPr>
          <p:spPr>
            <a:xfrm>
              <a:off x="6732157" y="4925470"/>
              <a:ext cx="1397434" cy="85725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63" dirty="0">
                  <a:latin typeface="ＭＳ Ｐゴシック" panose="020B0600070205080204" pitchFamily="50" charset="-128"/>
                  <a:ea typeface="ＭＳ Ｐゴシック" panose="020B0600070205080204" pitchFamily="50" charset="-128"/>
                </a:rPr>
                <a:t>助成金支払い</a:t>
              </a:r>
            </a:p>
          </p:txBody>
        </p:sp>
        <p:sp>
          <p:nvSpPr>
            <p:cNvPr id="47" name="正方形/長方形 46">
              <a:extLst>
                <a:ext uri="{FF2B5EF4-FFF2-40B4-BE49-F238E27FC236}">
                  <a16:creationId xmlns:a16="http://schemas.microsoft.com/office/drawing/2014/main" id="{1A42A15B-F7FF-4803-AB36-87AAD2F88A58}"/>
                </a:ext>
              </a:extLst>
            </p:cNvPr>
            <p:cNvSpPr/>
            <p:nvPr/>
          </p:nvSpPr>
          <p:spPr>
            <a:xfrm>
              <a:off x="2949821" y="2371459"/>
              <a:ext cx="1106093" cy="328982"/>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ja-JP" altLang="en-US" sz="1000" b="1" dirty="0">
                  <a:latin typeface="ＭＳ Ｐゴシック" panose="020B0600070205080204" pitchFamily="50" charset="-128"/>
                  <a:ea typeface="ＭＳ Ｐゴシック" panose="020B0600070205080204" pitchFamily="50" charset="-128"/>
                </a:rPr>
                <a:t>受付締切　</a:t>
              </a:r>
              <a:endParaRPr lang="en-US" altLang="ja-JP" sz="1000" b="1" dirty="0">
                <a:latin typeface="ＭＳ Ｐゴシック" panose="020B0600070205080204" pitchFamily="50" charset="-128"/>
                <a:ea typeface="ＭＳ Ｐゴシック" panose="020B0600070205080204" pitchFamily="50" charset="-128"/>
              </a:endParaRPr>
            </a:p>
            <a:p>
              <a:pPr algn="ctr"/>
              <a:r>
                <a:rPr lang="en-US" altLang="ja-JP" sz="1000" b="1" dirty="0">
                  <a:latin typeface="ＭＳ Ｐゴシック" panose="020B0600070205080204" pitchFamily="50" charset="-128"/>
                  <a:ea typeface="ＭＳ Ｐゴシック" panose="020B0600070205080204" pitchFamily="50" charset="-128"/>
                </a:rPr>
                <a:t>2020</a:t>
              </a:r>
              <a:r>
                <a:rPr lang="ja-JP" altLang="en-US" sz="1000" b="1" dirty="0">
                  <a:latin typeface="ＭＳ Ｐゴシック" panose="020B0600070205080204" pitchFamily="50" charset="-128"/>
                  <a:ea typeface="ＭＳ Ｐゴシック" panose="020B0600070205080204" pitchFamily="50" charset="-128"/>
                </a:rPr>
                <a:t>年</a:t>
              </a:r>
              <a:r>
                <a:rPr lang="ja-JP" altLang="ja-JP" sz="1000" b="1" dirty="0">
                  <a:latin typeface="ＭＳ Ｐゴシック" panose="020B0600070205080204" pitchFamily="50" charset="-128"/>
                  <a:ea typeface="ＭＳ Ｐゴシック" panose="020B0600070205080204" pitchFamily="50" charset="-128"/>
                </a:rPr>
                <a:t>1</a:t>
              </a:r>
              <a:r>
                <a:rPr lang="en-US" altLang="ja-JP" sz="1000" b="1" dirty="0">
                  <a:latin typeface="ＭＳ Ｐゴシック" panose="020B0600070205080204" pitchFamily="50" charset="-128"/>
                  <a:ea typeface="ＭＳ Ｐゴシック" panose="020B0600070205080204" pitchFamily="50" charset="-128"/>
                </a:rPr>
                <a:t>0</a:t>
              </a:r>
              <a:r>
                <a:rPr lang="ja-JP" altLang="en-US" sz="1000" b="1" dirty="0">
                  <a:latin typeface="ＭＳ Ｐゴシック" panose="020B0600070205080204" pitchFamily="50" charset="-128"/>
                  <a:ea typeface="ＭＳ Ｐゴシック" panose="020B0600070205080204" pitchFamily="50" charset="-128"/>
                </a:rPr>
                <a:t>月</a:t>
              </a:r>
              <a:r>
                <a:rPr lang="en-US" altLang="ja-JP" sz="1000" b="1" dirty="0">
                  <a:latin typeface="ＭＳ Ｐゴシック" panose="020B0600070205080204" pitchFamily="50" charset="-128"/>
                  <a:ea typeface="ＭＳ Ｐゴシック" panose="020B0600070205080204" pitchFamily="50" charset="-128"/>
                </a:rPr>
                <a:t>30</a:t>
              </a:r>
              <a:r>
                <a:rPr lang="ja-JP" altLang="en-US" sz="1000" b="1" dirty="0">
                  <a:latin typeface="ＭＳ Ｐゴシック" panose="020B0600070205080204" pitchFamily="50" charset="-128"/>
                  <a:ea typeface="ＭＳ Ｐゴシック" panose="020B0600070205080204" pitchFamily="50" charset="-128"/>
                </a:rPr>
                <a:t>日　</a:t>
              </a:r>
            </a:p>
          </p:txBody>
        </p:sp>
        <p:sp>
          <p:nvSpPr>
            <p:cNvPr id="48" name="正方形/長方形 47">
              <a:extLst>
                <a:ext uri="{FF2B5EF4-FFF2-40B4-BE49-F238E27FC236}">
                  <a16:creationId xmlns:a16="http://schemas.microsoft.com/office/drawing/2014/main" id="{DA345293-96CF-4E1A-9C49-CFFE00728532}"/>
                </a:ext>
              </a:extLst>
            </p:cNvPr>
            <p:cNvSpPr/>
            <p:nvPr/>
          </p:nvSpPr>
          <p:spPr>
            <a:xfrm>
              <a:off x="6667323" y="3873104"/>
              <a:ext cx="1058630" cy="341635"/>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ja-JP" altLang="en-US" sz="1050" b="1" dirty="0">
                  <a:latin typeface="ＭＳ Ｐゴシック" panose="020B0600070205080204" pitchFamily="50" charset="-128"/>
                  <a:ea typeface="ＭＳ Ｐゴシック" panose="020B0600070205080204" pitchFamily="50" charset="-128"/>
                </a:rPr>
                <a:t>受付締切　</a:t>
              </a:r>
              <a:endParaRPr lang="en-US" altLang="ja-JP" sz="1050" b="1" dirty="0">
                <a:latin typeface="ＭＳ Ｐゴシック" panose="020B0600070205080204" pitchFamily="50" charset="-128"/>
                <a:ea typeface="ＭＳ Ｐゴシック" panose="020B0600070205080204" pitchFamily="50" charset="-128"/>
              </a:endParaRPr>
            </a:p>
            <a:p>
              <a:pPr algn="ctr"/>
              <a:r>
                <a:rPr lang="en-US" altLang="ja-JP" sz="1050" b="1" dirty="0">
                  <a:latin typeface="ＭＳ Ｐゴシック" panose="020B0600070205080204" pitchFamily="50" charset="-128"/>
                  <a:ea typeface="ＭＳ Ｐゴシック" panose="020B0600070205080204" pitchFamily="50" charset="-128"/>
                </a:rPr>
                <a:t>2021</a:t>
              </a:r>
              <a:r>
                <a:rPr lang="ja-JP" altLang="en-US" sz="1050" b="1" dirty="0">
                  <a:latin typeface="ＭＳ Ｐゴシック" panose="020B0600070205080204" pitchFamily="50" charset="-128"/>
                  <a:ea typeface="ＭＳ Ｐゴシック" panose="020B0600070205080204" pitchFamily="50" charset="-128"/>
                </a:rPr>
                <a:t>年</a:t>
              </a:r>
              <a:r>
                <a:rPr lang="en-US" altLang="ja-JP" sz="1050" b="1" dirty="0">
                  <a:latin typeface="ＭＳ Ｐゴシック" panose="020B0600070205080204" pitchFamily="50" charset="-128"/>
                  <a:ea typeface="ＭＳ Ｐゴシック" panose="020B0600070205080204" pitchFamily="50" charset="-128"/>
                </a:rPr>
                <a:t>2</a:t>
              </a:r>
              <a:r>
                <a:rPr lang="ja-JP" altLang="en-US" sz="1050" b="1" dirty="0">
                  <a:latin typeface="ＭＳ Ｐゴシック" panose="020B0600070205080204" pitchFamily="50" charset="-128"/>
                  <a:ea typeface="ＭＳ Ｐゴシック" panose="020B0600070205080204" pitchFamily="50" charset="-128"/>
                </a:rPr>
                <a:t>月</a:t>
              </a:r>
              <a:r>
                <a:rPr lang="en-US" altLang="ja-JP" sz="1050" b="1" dirty="0">
                  <a:latin typeface="ＭＳ Ｐゴシック" panose="020B0600070205080204" pitchFamily="50" charset="-128"/>
                  <a:ea typeface="ＭＳ Ｐゴシック" panose="020B0600070205080204" pitchFamily="50" charset="-128"/>
                </a:rPr>
                <a:t>26</a:t>
              </a:r>
              <a:r>
                <a:rPr lang="ja-JP" altLang="en-US" sz="1050" b="1" dirty="0">
                  <a:latin typeface="ＭＳ Ｐゴシック" panose="020B0600070205080204" pitchFamily="50" charset="-128"/>
                  <a:ea typeface="ＭＳ Ｐゴシック" panose="020B0600070205080204" pitchFamily="50" charset="-128"/>
                </a:rPr>
                <a:t>日　</a:t>
              </a:r>
            </a:p>
          </p:txBody>
        </p:sp>
        <p:sp>
          <p:nvSpPr>
            <p:cNvPr id="49" name="矢印: 右 43">
              <a:extLst>
                <a:ext uri="{FF2B5EF4-FFF2-40B4-BE49-F238E27FC236}">
                  <a16:creationId xmlns:a16="http://schemas.microsoft.com/office/drawing/2014/main" id="{8DA98E01-0DBF-4C19-A179-44EB4040479E}"/>
                </a:ext>
              </a:extLst>
            </p:cNvPr>
            <p:cNvSpPr/>
            <p:nvPr/>
          </p:nvSpPr>
          <p:spPr>
            <a:xfrm>
              <a:off x="3763103" y="3655022"/>
              <a:ext cx="629350" cy="269236"/>
            </a:xfrm>
            <a:prstGeom prst="right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52" name="矢印: 右 42">
              <a:extLst>
                <a:ext uri="{FF2B5EF4-FFF2-40B4-BE49-F238E27FC236}">
                  <a16:creationId xmlns:a16="http://schemas.microsoft.com/office/drawing/2014/main" id="{FDF73895-8423-4675-A487-DE2B77BB25E9}"/>
                </a:ext>
              </a:extLst>
            </p:cNvPr>
            <p:cNvSpPr/>
            <p:nvPr/>
          </p:nvSpPr>
          <p:spPr>
            <a:xfrm>
              <a:off x="3769779" y="3172011"/>
              <a:ext cx="886847" cy="219259"/>
            </a:xfrm>
            <a:prstGeom prst="right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53" name="正方形/長方形 52">
              <a:extLst>
                <a:ext uri="{FF2B5EF4-FFF2-40B4-BE49-F238E27FC236}">
                  <a16:creationId xmlns:a16="http://schemas.microsoft.com/office/drawing/2014/main" id="{BAA8F742-424B-4A33-A34B-0E503E0E0DF1}"/>
                </a:ext>
              </a:extLst>
            </p:cNvPr>
            <p:cNvSpPr/>
            <p:nvPr/>
          </p:nvSpPr>
          <p:spPr>
            <a:xfrm>
              <a:off x="4679454" y="3048670"/>
              <a:ext cx="886847" cy="40947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894" dirty="0">
                  <a:latin typeface="ＭＳ Ｐゴシック" panose="020B0600070205080204" pitchFamily="50" charset="-128"/>
                  <a:ea typeface="ＭＳ Ｐゴシック" panose="020B0600070205080204" pitchFamily="50" charset="-128"/>
                </a:rPr>
                <a:t>助成対象木材の施工終了</a:t>
              </a:r>
              <a:endParaRPr lang="en-US" altLang="ja-JP" sz="894" dirty="0">
                <a:latin typeface="ＭＳ Ｐゴシック" panose="020B0600070205080204" pitchFamily="50" charset="-128"/>
                <a:ea typeface="ＭＳ Ｐゴシック" panose="020B0600070205080204" pitchFamily="50" charset="-128"/>
              </a:endParaRPr>
            </a:p>
          </p:txBody>
        </p:sp>
      </p:grpSp>
    </p:spTree>
    <p:extLst>
      <p:ext uri="{BB962C8B-B14F-4D97-AF65-F5344CB8AC3E}">
        <p14:creationId xmlns:p14="http://schemas.microsoft.com/office/powerpoint/2010/main" val="1560311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35F55F0-08CD-0644-9681-9C4EA8D47DC8}"/>
              </a:ext>
            </a:extLst>
          </p:cNvPr>
          <p:cNvSpPr txBox="1"/>
          <p:nvPr/>
        </p:nvSpPr>
        <p:spPr>
          <a:xfrm>
            <a:off x="0" y="28636"/>
            <a:ext cx="9906000"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事業申請（様式</a:t>
            </a:r>
            <a:r>
              <a:rPr lang="en-US" altLang="ja-JP" sz="4000" b="1" dirty="0">
                <a:solidFill>
                  <a:schemeClr val="bg1"/>
                </a:solidFill>
                <a:latin typeface="ＭＳ Ｐゴシック" panose="020B0600070205080204" pitchFamily="50" charset="-128"/>
                <a:ea typeface="ＭＳ Ｐゴシック" panose="020B0600070205080204" pitchFamily="50" charset="-128"/>
              </a:rPr>
              <a:t>1</a:t>
            </a:r>
            <a:r>
              <a:rPr lang="ja-JP" altLang="en-US" sz="4000" b="1" dirty="0">
                <a:solidFill>
                  <a:schemeClr val="bg1"/>
                </a:solidFill>
                <a:latin typeface="ＭＳ Ｐゴシック" panose="020B0600070205080204" pitchFamily="50" charset="-128"/>
                <a:ea typeface="ＭＳ Ｐゴシック" panose="020B0600070205080204" pitchFamily="50" charset="-128"/>
              </a:rPr>
              <a:t>号）　</a:t>
            </a:r>
            <a:r>
              <a:rPr lang="ja-JP" altLang="en-US" sz="3200" b="1" dirty="0">
                <a:solidFill>
                  <a:schemeClr val="bg1"/>
                </a:solidFill>
                <a:latin typeface="ＭＳ Ｐゴシック" panose="020B0600070205080204" pitchFamily="50" charset="-128"/>
                <a:ea typeface="ＭＳ Ｐゴシック" panose="020B0600070205080204" pitchFamily="50" charset="-128"/>
              </a:rPr>
              <a:t>構造材、内装材　（第８関係）</a:t>
            </a:r>
            <a:endParaRPr lang="ja-JP" altLang="en-US" sz="4000" b="1" dirty="0">
              <a:solidFill>
                <a:schemeClr val="bg1"/>
              </a:solidFill>
              <a:latin typeface="ＭＳ Ｐゴシック" panose="020B0600070205080204" pitchFamily="50" charset="-128"/>
              <a:ea typeface="ＭＳ Ｐゴシック" panose="020B0600070205080204" pitchFamily="50" charset="-128"/>
            </a:endParaRPr>
          </a:p>
        </p:txBody>
      </p:sp>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7" name="正方形/長方形 6">
            <a:extLst>
              <a:ext uri="{FF2B5EF4-FFF2-40B4-BE49-F238E27FC236}">
                <a16:creationId xmlns:a16="http://schemas.microsoft.com/office/drawing/2014/main" id="{5D20EF88-C372-432E-840D-7305FBE0477C}"/>
              </a:ext>
            </a:extLst>
          </p:cNvPr>
          <p:cNvSpPr/>
          <p:nvPr/>
        </p:nvSpPr>
        <p:spPr>
          <a:xfrm>
            <a:off x="623418" y="912014"/>
            <a:ext cx="9058570" cy="369332"/>
          </a:xfrm>
          <a:prstGeom prst="rect">
            <a:avLst/>
          </a:prstGeom>
          <a:solidFill>
            <a:schemeClr val="bg1"/>
          </a:solidFill>
          <a:ln>
            <a:solidFill>
              <a:schemeClr val="tx1"/>
            </a:solidFill>
          </a:ln>
        </p:spPr>
        <p:txBody>
          <a:bodyPr wrap="square">
            <a:spAutoFit/>
          </a:bodyPr>
          <a:lstStyle/>
          <a:p>
            <a:pPr marL="179388" indent="-179388" algn="ctr"/>
            <a:r>
              <a:rPr lang="ja-JP" altLang="en-US" b="1" dirty="0">
                <a:latin typeface="ＭＳ Ｐゴシック" panose="020B0600070205080204" pitchFamily="50" charset="-128"/>
                <a:ea typeface="ＭＳ Ｐゴシック" panose="020B0600070205080204" pitchFamily="50" charset="-128"/>
              </a:rPr>
              <a:t>提出先は物件の住所にある地域木材団体</a:t>
            </a:r>
          </a:p>
        </p:txBody>
      </p:sp>
      <p:sp>
        <p:nvSpPr>
          <p:cNvPr id="8" name="正方形/長方形 7">
            <a:extLst>
              <a:ext uri="{FF2B5EF4-FFF2-40B4-BE49-F238E27FC236}">
                <a16:creationId xmlns:a16="http://schemas.microsoft.com/office/drawing/2014/main" id="{AEBAB6FC-6799-47FC-A513-2B0061CBD083}"/>
              </a:ext>
            </a:extLst>
          </p:cNvPr>
          <p:cNvSpPr/>
          <p:nvPr/>
        </p:nvSpPr>
        <p:spPr>
          <a:xfrm>
            <a:off x="224012" y="1320730"/>
            <a:ext cx="5911746" cy="4247317"/>
          </a:xfrm>
          <a:prstGeom prst="rect">
            <a:avLst/>
          </a:prstGeom>
          <a:solidFill>
            <a:schemeClr val="bg1"/>
          </a:solidFill>
          <a:ln>
            <a:noFill/>
          </a:ln>
        </p:spPr>
        <p:txBody>
          <a:bodyPr wrap="square">
            <a:spAutoFit/>
          </a:bodyPr>
          <a:lstStyle/>
          <a:p>
            <a:pPr marL="457200" indent="-457200">
              <a:buFont typeface="+mj-ea"/>
              <a:buAutoNum type="circleNumDbPlain"/>
            </a:pPr>
            <a:r>
              <a:rPr lang="zh-TW" altLang="en-US" b="1" dirty="0">
                <a:latin typeface="ＭＳ Ｐゴシック" panose="020B0600070205080204" pitchFamily="50" charset="-128"/>
                <a:ea typeface="ＭＳ Ｐゴシック" panose="020B0600070205080204" pitchFamily="50" charset="-128"/>
              </a:rPr>
              <a:t>様式１号</a:t>
            </a:r>
            <a:r>
              <a:rPr lang="en-US" altLang="ja-JP" b="1" dirty="0">
                <a:latin typeface="ＭＳ Ｐゴシック" panose="020B0600070205080204" pitchFamily="50" charset="-128"/>
                <a:ea typeface="ＭＳ Ｐゴシック" panose="020B0600070205080204" pitchFamily="50" charset="-128"/>
              </a:rPr>
              <a:t>-</a:t>
            </a:r>
            <a:r>
              <a:rPr lang="ja-JP" altLang="en-US" b="1" dirty="0">
                <a:latin typeface="ＭＳ Ｐゴシック" panose="020B0600070205080204" pitchFamily="50" charset="-128"/>
                <a:ea typeface="ＭＳ Ｐゴシック" panose="020B0600070205080204" pitchFamily="50" charset="-128"/>
              </a:rPr>
              <a:t>１（構造材），２（内装材）のいずれか</a:t>
            </a:r>
            <a:endParaRPr lang="en-US" altLang="ja-JP" b="1" dirty="0">
              <a:latin typeface="ＭＳ Ｐゴシック" panose="020B0600070205080204" pitchFamily="50" charset="-128"/>
              <a:ea typeface="ＭＳ Ｐゴシック" panose="020B0600070205080204" pitchFamily="50" charset="-128"/>
            </a:endParaRPr>
          </a:p>
          <a:p>
            <a:r>
              <a:rPr lang="ja-JP" altLang="en-US" b="1" dirty="0">
                <a:latin typeface="ＭＳ Ｐゴシック" panose="020B0600070205080204" pitchFamily="50" charset="-128"/>
                <a:ea typeface="ＭＳ Ｐゴシック" panose="020B0600070205080204" pitchFamily="50" charset="-128"/>
              </a:rPr>
              <a:t>　　</a:t>
            </a:r>
            <a:r>
              <a:rPr lang="zh-TW" altLang="en-US" b="1" dirty="0">
                <a:latin typeface="ＭＳ Ｐゴシック" panose="020B0600070205080204" pitchFamily="50" charset="-128"/>
                <a:ea typeface="ＭＳ Ｐゴシック" panose="020B0600070205080204" pitchFamily="50" charset="-128"/>
              </a:rPr>
              <a:t>過剰木材在庫利用緊急対策事業申請書 </a:t>
            </a:r>
            <a:endParaRPr lang="en-US" altLang="zh-TW" b="1" dirty="0">
              <a:latin typeface="ＭＳ Ｐゴシック" panose="020B0600070205080204" pitchFamily="50" charset="-128"/>
              <a:ea typeface="ＭＳ Ｐゴシック" panose="020B0600070205080204" pitchFamily="50" charset="-128"/>
            </a:endParaRPr>
          </a:p>
          <a:p>
            <a:pPr marL="457200" indent="-457200">
              <a:lnSpc>
                <a:spcPct val="150000"/>
              </a:lnSpc>
              <a:buFont typeface="+mj-ea"/>
              <a:buAutoNum type="circleNumDbPlain" startAt="2"/>
            </a:pPr>
            <a:r>
              <a:rPr lang="zh-TW" altLang="en-US" b="1" dirty="0">
                <a:latin typeface="ＭＳ Ｐゴシック" panose="020B0600070205080204" pitchFamily="50" charset="-128"/>
                <a:ea typeface="ＭＳ Ｐゴシック" panose="020B0600070205080204" pitchFamily="50" charset="-128"/>
              </a:rPr>
              <a:t>建築確認申請</a:t>
            </a:r>
            <a:r>
              <a:rPr lang="ja-JP" altLang="en-US" b="1" dirty="0">
                <a:latin typeface="ＭＳ Ｐゴシック" panose="020B0600070205080204" pitchFamily="50" charset="-128"/>
                <a:ea typeface="ＭＳ Ｐゴシック" panose="020B0600070205080204" pitchFamily="50" charset="-128"/>
              </a:rPr>
              <a:t>一式の写し</a:t>
            </a:r>
            <a:r>
              <a:rPr lang="ja-JP" altLang="en-US" sz="1600" b="1" dirty="0">
                <a:latin typeface="ＭＳ Ｐゴシック" panose="020B0600070205080204" pitchFamily="50" charset="-128"/>
                <a:ea typeface="ＭＳ Ｐゴシック" panose="020B0600070205080204" pitchFamily="50" charset="-128"/>
              </a:rPr>
              <a:t>（受付されたことが分かる資料）</a:t>
            </a:r>
            <a:endParaRPr lang="en-US" altLang="ja-JP" b="1" dirty="0">
              <a:latin typeface="ＭＳ Ｐゴシック" panose="020B0600070205080204" pitchFamily="50" charset="-128"/>
              <a:ea typeface="ＭＳ Ｐゴシック" panose="020B0600070205080204" pitchFamily="50" charset="-128"/>
            </a:endParaRPr>
          </a:p>
          <a:p>
            <a:pPr marL="457200" indent="-457200">
              <a:lnSpc>
                <a:spcPct val="150000"/>
              </a:lnSpc>
              <a:buFont typeface="+mj-ea"/>
              <a:buAutoNum type="circleNumDbPlain" startAt="2"/>
            </a:pPr>
            <a:r>
              <a:rPr lang="ja-JP" altLang="en-US" b="1" dirty="0">
                <a:latin typeface="ＭＳ Ｐゴシック" panose="020B0600070205080204" pitchFamily="50" charset="-128"/>
                <a:ea typeface="ＭＳ Ｐゴシック" panose="020B0600070205080204" pitchFamily="50" charset="-128"/>
              </a:rPr>
              <a:t>建設業許可証明書（建築工事業、大工工事業等）</a:t>
            </a:r>
            <a:endParaRPr lang="en-US" altLang="ja-JP" b="1" dirty="0">
              <a:latin typeface="ＭＳ Ｐゴシック" panose="020B0600070205080204" pitchFamily="50" charset="-128"/>
              <a:ea typeface="ＭＳ Ｐゴシック" panose="020B0600070205080204" pitchFamily="50" charset="-128"/>
            </a:endParaRPr>
          </a:p>
          <a:p>
            <a:pPr marL="457200" indent="-457200">
              <a:lnSpc>
                <a:spcPct val="150000"/>
              </a:lnSpc>
              <a:buFont typeface="+mj-ea"/>
              <a:buAutoNum type="circleNumDbPlain" startAt="2"/>
            </a:pPr>
            <a:r>
              <a:rPr lang="ja-JP" altLang="en-US" b="1" dirty="0">
                <a:latin typeface="ＭＳ Ｐゴシック" panose="020B0600070205080204" pitchFamily="50" charset="-128"/>
                <a:ea typeface="ＭＳ Ｐゴシック" panose="020B0600070205080204" pitchFamily="50" charset="-128"/>
              </a:rPr>
              <a:t>②または③がない場合は工事請負契約書の写し</a:t>
            </a:r>
            <a:endParaRPr lang="en-US" altLang="ja-JP" b="1" dirty="0">
              <a:latin typeface="ＭＳ Ｐゴシック" panose="020B0600070205080204" pitchFamily="50" charset="-128"/>
              <a:ea typeface="ＭＳ Ｐゴシック" panose="020B0600070205080204" pitchFamily="50" charset="-128"/>
            </a:endParaRPr>
          </a:p>
          <a:p>
            <a:pPr marL="457200" indent="-457200">
              <a:lnSpc>
                <a:spcPct val="150000"/>
              </a:lnSpc>
              <a:buFont typeface="+mj-ea"/>
              <a:buAutoNum type="circleNumDbPlain" startAt="2"/>
            </a:pPr>
            <a:r>
              <a:rPr lang="ja-JP" altLang="en-US" b="1" dirty="0">
                <a:latin typeface="ＭＳ Ｐゴシック" panose="020B0600070205080204" pitchFamily="50" charset="-128"/>
                <a:ea typeface="ＭＳ Ｐゴシック" panose="020B0600070205080204" pitchFamily="50" charset="-128"/>
              </a:rPr>
              <a:t>助成金振込先の口座情報</a:t>
            </a:r>
            <a:endParaRPr lang="en-US" altLang="ja-JP" b="1" dirty="0">
              <a:latin typeface="ＭＳ Ｐゴシック" panose="020B0600070205080204" pitchFamily="50" charset="-128"/>
              <a:ea typeface="ＭＳ Ｐゴシック" panose="020B0600070205080204" pitchFamily="50" charset="-128"/>
            </a:endParaRPr>
          </a:p>
          <a:p>
            <a:pPr marL="457200" indent="-457200">
              <a:lnSpc>
                <a:spcPct val="150000"/>
              </a:lnSpc>
              <a:buFont typeface="+mj-ea"/>
              <a:buAutoNum type="circleNumDbPlain" startAt="2"/>
            </a:pPr>
            <a:r>
              <a:rPr lang="ja-JP" altLang="en-US" b="1" dirty="0">
                <a:latin typeface="ＭＳ Ｐゴシック" panose="020B0600070205080204" pitchFamily="50" charset="-128"/>
                <a:ea typeface="ＭＳ Ｐゴシック" panose="020B0600070205080204" pitchFamily="50" charset="-128"/>
              </a:rPr>
              <a:t>誓約書</a:t>
            </a:r>
            <a:endParaRPr lang="en-US" altLang="ja-JP" b="1" dirty="0">
              <a:latin typeface="ＭＳ Ｐゴシック" panose="020B0600070205080204" pitchFamily="50" charset="-128"/>
              <a:ea typeface="ＭＳ Ｐゴシック" panose="020B0600070205080204" pitchFamily="50" charset="-128"/>
            </a:endParaRPr>
          </a:p>
          <a:p>
            <a:pPr marL="457200" indent="-457200">
              <a:buFont typeface="+mj-ea"/>
              <a:buAutoNum type="circleNumDbPlain" startAt="2"/>
            </a:pPr>
            <a:r>
              <a:rPr lang="ja-JP" altLang="en-US" b="1" dirty="0">
                <a:latin typeface="ＭＳ Ｐゴシック" panose="020B0600070205080204" pitchFamily="50" charset="-128"/>
                <a:ea typeface="ＭＳ Ｐゴシック" panose="020B0600070205080204" pitchFamily="50" charset="-128"/>
              </a:rPr>
              <a:t>図面　配置図、平面図、立面図、軸組図、梁伏せ図</a:t>
            </a:r>
            <a:endParaRPr lang="en-US" altLang="ja-JP" b="1" dirty="0">
              <a:latin typeface="ＭＳ Ｐゴシック" panose="020B0600070205080204" pitchFamily="50" charset="-128"/>
              <a:ea typeface="ＭＳ Ｐゴシック" panose="020B0600070205080204" pitchFamily="50" charset="-128"/>
            </a:endParaRPr>
          </a:p>
          <a:p>
            <a:r>
              <a:rPr lang="ja-JP" altLang="en-US" b="1" dirty="0">
                <a:latin typeface="ＭＳ Ｐゴシック" panose="020B0600070205080204" pitchFamily="50" charset="-128"/>
                <a:ea typeface="ＭＳ Ｐゴシック" panose="020B0600070205080204" pitchFamily="50" charset="-128"/>
              </a:rPr>
              <a:t>　　　（木材製品の種類ごとに色分け）　</a:t>
            </a:r>
            <a:r>
              <a:rPr lang="ja-JP" altLang="en-US" b="1" dirty="0">
                <a:solidFill>
                  <a:srgbClr val="FF0000"/>
                </a:solidFill>
                <a:latin typeface="ＭＳ Ｐゴシック" panose="020B0600070205080204" pitchFamily="50" charset="-128"/>
                <a:ea typeface="ＭＳ Ｐゴシック" panose="020B0600070205080204" pitchFamily="50" charset="-128"/>
              </a:rPr>
              <a:t>（次ページ参照）</a:t>
            </a:r>
            <a:endParaRPr lang="en-US" altLang="ja-JP" b="1" dirty="0">
              <a:solidFill>
                <a:srgbClr val="FF0000"/>
              </a:solidFill>
              <a:latin typeface="ＭＳ Ｐゴシック" panose="020B0600070205080204" pitchFamily="50" charset="-128"/>
              <a:ea typeface="ＭＳ Ｐゴシック" panose="020B0600070205080204" pitchFamily="50" charset="-128"/>
            </a:endParaRPr>
          </a:p>
          <a:p>
            <a:pPr>
              <a:lnSpc>
                <a:spcPct val="150000"/>
              </a:lnSpc>
            </a:pPr>
            <a:r>
              <a:rPr lang="ja-JP" altLang="en-US" b="1" dirty="0">
                <a:latin typeface="ＭＳ Ｐゴシック" panose="020B0600070205080204" pitchFamily="50" charset="-128"/>
                <a:ea typeface="ＭＳ Ｐゴシック" panose="020B0600070205080204" pitchFamily="50" charset="-128"/>
              </a:rPr>
              <a:t>⑧</a:t>
            </a:r>
            <a:r>
              <a:rPr lang="en-US" altLang="ja-JP" b="1" dirty="0">
                <a:latin typeface="ＭＳ Ｐゴシック" panose="020B0600070205080204" pitchFamily="50" charset="-128"/>
                <a:ea typeface="ＭＳ Ｐゴシック" panose="020B0600070205080204" pitchFamily="50" charset="-128"/>
              </a:rPr>
              <a:t>	</a:t>
            </a:r>
            <a:r>
              <a:rPr lang="ja-JP" altLang="en-US" b="1" dirty="0">
                <a:latin typeface="ＭＳ Ｐゴシック" panose="020B0600070205080204" pitchFamily="50" charset="-128"/>
                <a:ea typeface="ＭＳ Ｐゴシック" panose="020B0600070205080204" pitchFamily="50" charset="-128"/>
              </a:rPr>
              <a:t>４件以上の申請の場合はその証拠書類</a:t>
            </a:r>
            <a:endParaRPr lang="en-US" altLang="ja-JP" b="1" dirty="0">
              <a:latin typeface="ＭＳ Ｐゴシック" panose="020B0600070205080204" pitchFamily="50" charset="-128"/>
              <a:ea typeface="ＭＳ Ｐゴシック" panose="020B0600070205080204" pitchFamily="50" charset="-128"/>
            </a:endParaRPr>
          </a:p>
          <a:p>
            <a:r>
              <a:rPr lang="ja-JP" altLang="en-US" b="1" dirty="0">
                <a:latin typeface="ＭＳ Ｐゴシック" panose="020B0600070205080204" pitchFamily="50" charset="-128"/>
                <a:ea typeface="ＭＳ Ｐゴシック" panose="020B0600070205080204" pitchFamily="50" charset="-128"/>
              </a:rPr>
              <a:t>⑨</a:t>
            </a:r>
            <a:r>
              <a:rPr lang="en-US" altLang="ja-JP" b="1" dirty="0">
                <a:latin typeface="ＭＳ Ｐゴシック" panose="020B0600070205080204" pitchFamily="50" charset="-128"/>
                <a:ea typeface="ＭＳ Ｐゴシック" panose="020B0600070205080204" pitchFamily="50" charset="-128"/>
              </a:rPr>
              <a:t>	</a:t>
            </a:r>
            <a:r>
              <a:rPr lang="ja-JP" altLang="en-US" b="1" dirty="0">
                <a:latin typeface="ＭＳ Ｐゴシック" panose="020B0600070205080204" pitchFamily="50" charset="-128"/>
                <a:ea typeface="ＭＳ Ｐゴシック" panose="020B0600070205080204" pitchFamily="50" charset="-128"/>
              </a:rPr>
              <a:t>委譲を受けた者の場合は権利の委譲を受けたこと</a:t>
            </a:r>
            <a:endParaRPr lang="en-US" altLang="ja-JP" b="1" dirty="0">
              <a:latin typeface="ＭＳ Ｐゴシック" panose="020B0600070205080204" pitchFamily="50" charset="-128"/>
              <a:ea typeface="ＭＳ Ｐゴシック" panose="020B0600070205080204" pitchFamily="50" charset="-128"/>
            </a:endParaRPr>
          </a:p>
          <a:p>
            <a:r>
              <a:rPr lang="ja-JP" altLang="en-US" b="1" dirty="0">
                <a:latin typeface="ＭＳ Ｐゴシック" panose="020B0600070205080204" pitchFamily="50" charset="-128"/>
                <a:ea typeface="ＭＳ Ｐゴシック" panose="020B0600070205080204" pitchFamily="50" charset="-128"/>
              </a:rPr>
              <a:t>　　　がわかる資料（委譲書等）</a:t>
            </a:r>
            <a:endParaRPr lang="en-US" altLang="ja-JP" b="1" dirty="0">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4B38AC25-2879-41D1-8663-43ACD80369D7}"/>
              </a:ext>
            </a:extLst>
          </p:cNvPr>
          <p:cNvSpPr/>
          <p:nvPr/>
        </p:nvSpPr>
        <p:spPr>
          <a:xfrm>
            <a:off x="6135758" y="1407760"/>
            <a:ext cx="3383450" cy="4860518"/>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463"/>
          </a:p>
        </p:txBody>
      </p:sp>
      <p:pic>
        <p:nvPicPr>
          <p:cNvPr id="2" name="図 1">
            <a:extLst>
              <a:ext uri="{FF2B5EF4-FFF2-40B4-BE49-F238E27FC236}">
                <a16:creationId xmlns:a16="http://schemas.microsoft.com/office/drawing/2014/main" id="{EB2DB8F5-B067-416D-9B87-AF3AD6C48F5D}"/>
              </a:ext>
            </a:extLst>
          </p:cNvPr>
          <p:cNvPicPr>
            <a:picLocks noChangeAspect="1"/>
          </p:cNvPicPr>
          <p:nvPr/>
        </p:nvPicPr>
        <p:blipFill>
          <a:blip r:embed="rId3"/>
          <a:stretch>
            <a:fillRect/>
          </a:stretch>
        </p:blipFill>
        <p:spPr>
          <a:xfrm>
            <a:off x="6281530" y="1470090"/>
            <a:ext cx="3152775" cy="4686300"/>
          </a:xfrm>
          <a:prstGeom prst="rect">
            <a:avLst/>
          </a:prstGeom>
        </p:spPr>
      </p:pic>
      <p:sp>
        <p:nvSpPr>
          <p:cNvPr id="9" name="正方形/長方形 8">
            <a:extLst>
              <a:ext uri="{FF2B5EF4-FFF2-40B4-BE49-F238E27FC236}">
                <a16:creationId xmlns:a16="http://schemas.microsoft.com/office/drawing/2014/main" id="{7286AAE0-B5C8-496C-A2F0-E72931F30332}"/>
              </a:ext>
            </a:extLst>
          </p:cNvPr>
          <p:cNvSpPr/>
          <p:nvPr/>
        </p:nvSpPr>
        <p:spPr>
          <a:xfrm>
            <a:off x="6844193" y="5699764"/>
            <a:ext cx="2238312" cy="492443"/>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ja-JP" altLang="en-US" sz="1300" b="1" dirty="0">
                <a:latin typeface="ＭＳ Ｐゴシック" panose="020B0600070205080204" pitchFamily="50" charset="-128"/>
                <a:ea typeface="ＭＳ Ｐゴシック" panose="020B0600070205080204" pitchFamily="50" charset="-128"/>
              </a:rPr>
              <a:t>受付締切　</a:t>
            </a:r>
            <a:endParaRPr lang="en-US" altLang="ja-JP" sz="1300" b="1" dirty="0">
              <a:latin typeface="ＭＳ Ｐゴシック" panose="020B0600070205080204" pitchFamily="50" charset="-128"/>
              <a:ea typeface="ＭＳ Ｐゴシック" panose="020B0600070205080204" pitchFamily="50" charset="-128"/>
            </a:endParaRPr>
          </a:p>
          <a:p>
            <a:pPr algn="ctr"/>
            <a:r>
              <a:rPr lang="en-US" altLang="ja-JP" sz="1300" b="1" dirty="0">
                <a:latin typeface="ＭＳ Ｐゴシック" panose="020B0600070205080204" pitchFamily="50" charset="-128"/>
                <a:ea typeface="ＭＳ Ｐゴシック" panose="020B0600070205080204" pitchFamily="50" charset="-128"/>
              </a:rPr>
              <a:t>2020</a:t>
            </a:r>
            <a:r>
              <a:rPr lang="ja-JP" altLang="en-US" sz="1300" b="1" dirty="0">
                <a:latin typeface="ＭＳ Ｐゴシック" panose="020B0600070205080204" pitchFamily="50" charset="-128"/>
                <a:ea typeface="ＭＳ Ｐゴシック" panose="020B0600070205080204" pitchFamily="50" charset="-128"/>
              </a:rPr>
              <a:t>年</a:t>
            </a:r>
            <a:r>
              <a:rPr lang="en-US" altLang="ja-JP" sz="1300" b="1" dirty="0">
                <a:latin typeface="ＭＳ Ｐゴシック" panose="020B0600070205080204" pitchFamily="50" charset="-128"/>
                <a:ea typeface="ＭＳ Ｐゴシック" panose="020B0600070205080204" pitchFamily="50" charset="-128"/>
              </a:rPr>
              <a:t>10</a:t>
            </a:r>
            <a:r>
              <a:rPr lang="ja-JP" altLang="en-US" sz="1300" b="1" dirty="0">
                <a:latin typeface="ＭＳ Ｐゴシック" panose="020B0600070205080204" pitchFamily="50" charset="-128"/>
                <a:ea typeface="ＭＳ Ｐゴシック" panose="020B0600070205080204" pitchFamily="50" charset="-128"/>
              </a:rPr>
              <a:t>月</a:t>
            </a:r>
            <a:r>
              <a:rPr lang="en-US" altLang="ja-JP" sz="1300" b="1" dirty="0">
                <a:latin typeface="ＭＳ Ｐゴシック" panose="020B0600070205080204" pitchFamily="50" charset="-128"/>
                <a:ea typeface="ＭＳ Ｐゴシック" panose="020B0600070205080204" pitchFamily="50" charset="-128"/>
              </a:rPr>
              <a:t>30</a:t>
            </a:r>
            <a:r>
              <a:rPr lang="ja-JP" altLang="en-US" sz="1300" b="1" dirty="0">
                <a:latin typeface="ＭＳ Ｐゴシック" panose="020B0600070205080204" pitchFamily="50" charset="-128"/>
                <a:ea typeface="ＭＳ Ｐゴシック" panose="020B0600070205080204" pitchFamily="50" charset="-128"/>
              </a:rPr>
              <a:t>日　</a:t>
            </a:r>
          </a:p>
        </p:txBody>
      </p:sp>
    </p:spTree>
    <p:extLst>
      <p:ext uri="{BB962C8B-B14F-4D97-AF65-F5344CB8AC3E}">
        <p14:creationId xmlns:p14="http://schemas.microsoft.com/office/powerpoint/2010/main" val="521711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5" name="正方形/長方形 4">
            <a:extLst>
              <a:ext uri="{FF2B5EF4-FFF2-40B4-BE49-F238E27FC236}">
                <a16:creationId xmlns:a16="http://schemas.microsoft.com/office/drawing/2014/main" id="{4CEE5634-1893-49DC-9359-2DC496E7132D}"/>
              </a:ext>
            </a:extLst>
          </p:cNvPr>
          <p:cNvSpPr/>
          <p:nvPr/>
        </p:nvSpPr>
        <p:spPr>
          <a:xfrm>
            <a:off x="119270" y="940412"/>
            <a:ext cx="9554817" cy="2974853"/>
          </a:xfrm>
          <a:prstGeom prst="rect">
            <a:avLst/>
          </a:prstGeom>
        </p:spPr>
        <p:txBody>
          <a:bodyPr wrap="square">
            <a:spAutoFit/>
          </a:bodyPr>
          <a:lstStyle/>
          <a:p>
            <a:pPr>
              <a:lnSpc>
                <a:spcPct val="150000"/>
              </a:lnSpc>
            </a:pPr>
            <a:r>
              <a:rPr lang="ja-JP" altLang="en-US" sz="2800" b="1" u="sng" dirty="0">
                <a:latin typeface="ＭＳ Ｐゴシック" panose="020B0600070205080204" pitchFamily="50" charset="-128"/>
                <a:ea typeface="ＭＳ Ｐゴシック" panose="020B0600070205080204" pitchFamily="50" charset="-128"/>
              </a:rPr>
              <a:t>事業の趣旨</a:t>
            </a:r>
            <a:endParaRPr lang="en-US" altLang="ja-JP" sz="2400" b="1" dirty="0">
              <a:latin typeface="ＭＳ Ｐゴシック" panose="020B0600070205080204" pitchFamily="50" charset="-128"/>
              <a:ea typeface="ＭＳ Ｐゴシック" panose="020B0600070205080204" pitchFamily="50" charset="-128"/>
            </a:endParaRPr>
          </a:p>
          <a:p>
            <a:pPr>
              <a:lnSpc>
                <a:spcPct val="150000"/>
              </a:lnSpc>
            </a:pPr>
            <a:r>
              <a:rPr lang="ja-JP" altLang="en-US" sz="2000" b="1" dirty="0">
                <a:latin typeface="ＭＳ Ｐゴシック" panose="020B0600070205080204" pitchFamily="50" charset="-128"/>
                <a:ea typeface="ＭＳ Ｐゴシック" panose="020B0600070205080204" pitchFamily="50" charset="-128"/>
              </a:rPr>
              <a:t>　　新型コロナウイルス感染症の拡大を受け、輸出の停滞等により丸太・木材製品の</a:t>
            </a:r>
            <a:endParaRPr lang="en-US" altLang="ja-JP" sz="2000" b="1" dirty="0">
              <a:latin typeface="ＭＳ Ｐゴシック" panose="020B0600070205080204" pitchFamily="50" charset="-128"/>
              <a:ea typeface="ＭＳ Ｐゴシック" panose="020B0600070205080204" pitchFamily="50" charset="-128"/>
            </a:endParaRPr>
          </a:p>
          <a:p>
            <a:pPr>
              <a:lnSpc>
                <a:spcPct val="150000"/>
              </a:lnSpc>
            </a:pPr>
            <a:r>
              <a:rPr lang="ja-JP" altLang="en-US" sz="2000" b="1" dirty="0">
                <a:latin typeface="ＭＳ Ｐゴシック" panose="020B0600070205080204" pitchFamily="50" charset="-128"/>
                <a:ea typeface="ＭＳ Ｐゴシック" panose="020B0600070205080204" pitchFamily="50" charset="-128"/>
              </a:rPr>
              <a:t>在庫量の増加や価格の下落等の影響が生じている。</a:t>
            </a:r>
          </a:p>
          <a:p>
            <a:pPr>
              <a:lnSpc>
                <a:spcPct val="150000"/>
              </a:lnSpc>
            </a:pPr>
            <a:r>
              <a:rPr lang="ja-JP" altLang="en-US" sz="2000" b="1" dirty="0">
                <a:latin typeface="ＭＳ Ｐゴシック" panose="020B0600070205080204" pitchFamily="50" charset="-128"/>
                <a:ea typeface="ＭＳ Ｐゴシック" panose="020B0600070205080204" pitchFamily="50" charset="-128"/>
              </a:rPr>
              <a:t>　　このことから、公共建築物等の構造材、内装材及び外構材への木材製品の</a:t>
            </a:r>
            <a:endParaRPr lang="en-US" altLang="ja-JP" sz="2000" b="1" dirty="0">
              <a:latin typeface="ＭＳ Ｐゴシック" panose="020B0600070205080204" pitchFamily="50" charset="-128"/>
              <a:ea typeface="ＭＳ Ｐゴシック" panose="020B0600070205080204" pitchFamily="50" charset="-128"/>
            </a:endParaRPr>
          </a:p>
          <a:p>
            <a:pPr>
              <a:lnSpc>
                <a:spcPct val="150000"/>
              </a:lnSpc>
            </a:pPr>
            <a:r>
              <a:rPr lang="ja-JP" altLang="en-US" sz="2000" b="1" dirty="0">
                <a:latin typeface="ＭＳ Ｐゴシック" panose="020B0600070205080204" pitchFamily="50" charset="-128"/>
                <a:ea typeface="ＭＳ Ｐゴシック" panose="020B0600070205080204" pitchFamily="50" charset="-128"/>
              </a:rPr>
              <a:t>利用促進を緊急的に支援する。</a:t>
            </a:r>
          </a:p>
          <a:p>
            <a:pPr>
              <a:lnSpc>
                <a:spcPct val="150000"/>
              </a:lnSpc>
            </a:pPr>
            <a:endParaRPr lang="en-US" altLang="ja-JP" sz="2000" b="1" dirty="0">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387EE399-0CB6-4B71-9DF6-72A44551746D}"/>
              </a:ext>
            </a:extLst>
          </p:cNvPr>
          <p:cNvSpPr txBox="1"/>
          <p:nvPr/>
        </p:nvSpPr>
        <p:spPr>
          <a:xfrm>
            <a:off x="0" y="28636"/>
            <a:ext cx="6666175"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事業の趣旨、概要</a:t>
            </a:r>
          </a:p>
        </p:txBody>
      </p:sp>
      <p:sp>
        <p:nvSpPr>
          <p:cNvPr id="6" name="正方形/長方形 5">
            <a:extLst>
              <a:ext uri="{FF2B5EF4-FFF2-40B4-BE49-F238E27FC236}">
                <a16:creationId xmlns:a16="http://schemas.microsoft.com/office/drawing/2014/main" id="{4E5C5947-7D28-4D05-9091-99A26AC6AA9F}"/>
              </a:ext>
            </a:extLst>
          </p:cNvPr>
          <p:cNvSpPr/>
          <p:nvPr/>
        </p:nvSpPr>
        <p:spPr>
          <a:xfrm>
            <a:off x="119270" y="3928951"/>
            <a:ext cx="8873542" cy="2513188"/>
          </a:xfrm>
          <a:prstGeom prst="rect">
            <a:avLst/>
          </a:prstGeom>
        </p:spPr>
        <p:txBody>
          <a:bodyPr wrap="square">
            <a:spAutoFit/>
          </a:bodyPr>
          <a:lstStyle/>
          <a:p>
            <a:pPr>
              <a:lnSpc>
                <a:spcPct val="150000"/>
              </a:lnSpc>
            </a:pPr>
            <a:r>
              <a:rPr lang="ja-JP" altLang="en-US" sz="2800" b="1" u="sng" dirty="0">
                <a:latin typeface="ＭＳ Ｐゴシック" panose="020B0600070205080204" pitchFamily="50" charset="-128"/>
                <a:ea typeface="ＭＳ Ｐゴシック" panose="020B0600070205080204" pitchFamily="50" charset="-128"/>
              </a:rPr>
              <a:t>事業概要</a:t>
            </a:r>
            <a:endParaRPr lang="en-US" altLang="ja-JP" sz="2400" b="1" dirty="0">
              <a:latin typeface="ＭＳ Ｐゴシック" panose="020B0600070205080204" pitchFamily="50" charset="-128"/>
              <a:ea typeface="ＭＳ Ｐゴシック" panose="020B0600070205080204" pitchFamily="50" charset="-128"/>
            </a:endParaRPr>
          </a:p>
          <a:p>
            <a:pPr>
              <a:lnSpc>
                <a:spcPct val="150000"/>
              </a:lnSpc>
            </a:pPr>
            <a:r>
              <a:rPr lang="ja-JP" altLang="en-US" sz="2000" b="1" dirty="0">
                <a:latin typeface="ＭＳ Ｐゴシック" panose="020B0600070205080204" pitchFamily="50" charset="-128"/>
                <a:ea typeface="ＭＳ Ｐゴシック" panose="020B0600070205080204" pitchFamily="50" charset="-128"/>
              </a:rPr>
              <a:t>公共建築物等における木材製品の利用</a:t>
            </a:r>
            <a:endParaRPr lang="en-US" altLang="ja-JP" sz="2000" b="1" dirty="0">
              <a:latin typeface="ＭＳ Ｐゴシック" panose="020B0600070205080204" pitchFamily="50" charset="-128"/>
              <a:ea typeface="ＭＳ Ｐゴシック" panose="020B0600070205080204" pitchFamily="50" charset="-128"/>
            </a:endParaRPr>
          </a:p>
          <a:p>
            <a:pPr>
              <a:lnSpc>
                <a:spcPct val="150000"/>
              </a:lnSpc>
            </a:pPr>
            <a:r>
              <a:rPr lang="ja-JP" altLang="en-US" sz="2000" b="1" dirty="0">
                <a:latin typeface="ＭＳ Ｐゴシック" panose="020B0600070205080204" pitchFamily="50" charset="-128"/>
                <a:ea typeface="ＭＳ Ｐゴシック" panose="020B0600070205080204" pitchFamily="50" charset="-128"/>
              </a:rPr>
              <a:t>　</a:t>
            </a:r>
            <a:r>
              <a:rPr lang="en-US" altLang="ja-JP" sz="2000" b="1" dirty="0">
                <a:latin typeface="ＭＳ Ｐゴシック" panose="020B0600070205080204" pitchFamily="50" charset="-128"/>
                <a:ea typeface="ＭＳ Ｐゴシック" panose="020B0600070205080204" pitchFamily="50" charset="-128"/>
              </a:rPr>
              <a:t>Ⅰ</a:t>
            </a:r>
            <a:r>
              <a:rPr lang="ja-JP" altLang="en-US" sz="2000" b="1" dirty="0">
                <a:latin typeface="ＭＳ Ｐゴシック" panose="020B0600070205080204" pitchFamily="50" charset="-128"/>
                <a:ea typeface="ＭＳ Ｐゴシック" panose="020B0600070205080204" pitchFamily="50" charset="-128"/>
              </a:rPr>
              <a:t>　構造材</a:t>
            </a:r>
            <a:endParaRPr lang="en-US" altLang="ja-JP" sz="2000" b="1" dirty="0">
              <a:latin typeface="ＭＳ Ｐゴシック" panose="020B0600070205080204" pitchFamily="50" charset="-128"/>
              <a:ea typeface="ＭＳ Ｐゴシック" panose="020B0600070205080204" pitchFamily="50" charset="-128"/>
            </a:endParaRPr>
          </a:p>
          <a:p>
            <a:pPr>
              <a:lnSpc>
                <a:spcPct val="150000"/>
              </a:lnSpc>
            </a:pPr>
            <a:r>
              <a:rPr lang="ja-JP" altLang="en-US" sz="2000" b="1" dirty="0">
                <a:latin typeface="ＭＳ Ｐゴシック" panose="020B0600070205080204" pitchFamily="50" charset="-128"/>
                <a:ea typeface="ＭＳ Ｐゴシック" panose="020B0600070205080204" pitchFamily="50" charset="-128"/>
              </a:rPr>
              <a:t>　</a:t>
            </a:r>
            <a:r>
              <a:rPr lang="en-US" altLang="ja-JP" sz="2000" b="1" dirty="0">
                <a:latin typeface="ＭＳ Ｐゴシック" panose="020B0600070205080204" pitchFamily="50" charset="-128"/>
                <a:ea typeface="ＭＳ Ｐゴシック" panose="020B0600070205080204" pitchFamily="50" charset="-128"/>
              </a:rPr>
              <a:t>Ⅱ</a:t>
            </a:r>
            <a:r>
              <a:rPr lang="ja-JP" altLang="en-US" sz="2000" b="1" dirty="0">
                <a:latin typeface="ＭＳ Ｐゴシック" panose="020B0600070205080204" pitchFamily="50" charset="-128"/>
                <a:ea typeface="ＭＳ Ｐゴシック" panose="020B0600070205080204" pitchFamily="50" charset="-128"/>
              </a:rPr>
              <a:t>　内装材</a:t>
            </a:r>
            <a:endParaRPr lang="en-US" altLang="ja-JP" sz="2000" b="1" dirty="0">
              <a:latin typeface="ＭＳ Ｐゴシック" panose="020B0600070205080204" pitchFamily="50" charset="-128"/>
              <a:ea typeface="ＭＳ Ｐゴシック" panose="020B0600070205080204" pitchFamily="50" charset="-128"/>
            </a:endParaRPr>
          </a:p>
          <a:p>
            <a:pPr>
              <a:lnSpc>
                <a:spcPct val="150000"/>
              </a:lnSpc>
            </a:pPr>
            <a:r>
              <a:rPr lang="ja-JP" altLang="en-US" sz="2000" b="1" dirty="0">
                <a:latin typeface="ＭＳ Ｐゴシック" panose="020B0600070205080204" pitchFamily="50" charset="-128"/>
                <a:ea typeface="ＭＳ Ｐゴシック" panose="020B0600070205080204" pitchFamily="50" charset="-128"/>
              </a:rPr>
              <a:t>　</a:t>
            </a:r>
            <a:r>
              <a:rPr lang="en-US" altLang="ja-JP" sz="2000" b="1" dirty="0">
                <a:latin typeface="ＭＳ Ｐゴシック" panose="020B0600070205080204" pitchFamily="50" charset="-128"/>
                <a:ea typeface="ＭＳ Ｐゴシック" panose="020B0600070205080204" pitchFamily="50" charset="-128"/>
              </a:rPr>
              <a:t>Ⅲ</a:t>
            </a:r>
            <a:r>
              <a:rPr lang="ja-JP" altLang="en-US" sz="2000" b="1" dirty="0">
                <a:latin typeface="ＭＳ Ｐゴシック" panose="020B0600070205080204" pitchFamily="50" charset="-128"/>
                <a:ea typeface="ＭＳ Ｐゴシック" panose="020B0600070205080204" pitchFamily="50" charset="-128"/>
              </a:rPr>
              <a:t>　外構材</a:t>
            </a:r>
            <a:endParaRPr lang="en-US" altLang="ja-JP" sz="20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857985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7778C088-3052-4EC2-861C-7AE587934F92}"/>
              </a:ext>
            </a:extLst>
          </p:cNvPr>
          <p:cNvSpPr txBox="1"/>
          <p:nvPr/>
        </p:nvSpPr>
        <p:spPr>
          <a:xfrm>
            <a:off x="0" y="28636"/>
            <a:ext cx="9906000"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事業申請（様式</a:t>
            </a:r>
            <a:r>
              <a:rPr lang="en-US" altLang="ja-JP" sz="4000" b="1" dirty="0">
                <a:solidFill>
                  <a:schemeClr val="bg1"/>
                </a:solidFill>
                <a:latin typeface="ＭＳ Ｐゴシック" panose="020B0600070205080204" pitchFamily="50" charset="-128"/>
                <a:ea typeface="ＭＳ Ｐゴシック" panose="020B0600070205080204" pitchFamily="50" charset="-128"/>
              </a:rPr>
              <a:t>1</a:t>
            </a:r>
            <a:r>
              <a:rPr lang="ja-JP" altLang="en-US" sz="4000" b="1" dirty="0">
                <a:solidFill>
                  <a:schemeClr val="bg1"/>
                </a:solidFill>
                <a:latin typeface="ＭＳ Ｐゴシック" panose="020B0600070205080204" pitchFamily="50" charset="-128"/>
                <a:ea typeface="ＭＳ Ｐゴシック" panose="020B0600070205080204" pitchFamily="50" charset="-128"/>
              </a:rPr>
              <a:t>号）　</a:t>
            </a:r>
            <a:r>
              <a:rPr lang="ja-JP" altLang="en-US" sz="3200" b="1" dirty="0">
                <a:solidFill>
                  <a:schemeClr val="bg1"/>
                </a:solidFill>
                <a:latin typeface="ＭＳ Ｐゴシック" panose="020B0600070205080204" pitchFamily="50" charset="-128"/>
                <a:ea typeface="ＭＳ Ｐゴシック" panose="020B0600070205080204" pitchFamily="50" charset="-128"/>
              </a:rPr>
              <a:t>構造材、内装材　（第８関係）</a:t>
            </a:r>
            <a:endParaRPr lang="ja-JP" altLang="en-US" sz="4000" b="1" dirty="0">
              <a:solidFill>
                <a:schemeClr val="bg1"/>
              </a:solidFill>
              <a:latin typeface="ＭＳ Ｐゴシック" panose="020B0600070205080204" pitchFamily="50" charset="-128"/>
              <a:ea typeface="ＭＳ Ｐゴシック" panose="020B0600070205080204" pitchFamily="50" charset="-128"/>
            </a:endParaRPr>
          </a:p>
        </p:txBody>
      </p:sp>
      <p:sp>
        <p:nvSpPr>
          <p:cNvPr id="10" name="正方形/長方形 9">
            <a:extLst>
              <a:ext uri="{FF2B5EF4-FFF2-40B4-BE49-F238E27FC236}">
                <a16:creationId xmlns:a16="http://schemas.microsoft.com/office/drawing/2014/main" id="{C5B720C3-30B8-494F-9D2D-471CDBD0B172}"/>
              </a:ext>
            </a:extLst>
          </p:cNvPr>
          <p:cNvSpPr/>
          <p:nvPr/>
        </p:nvSpPr>
        <p:spPr>
          <a:xfrm>
            <a:off x="292950" y="889164"/>
            <a:ext cx="9058570" cy="369332"/>
          </a:xfrm>
          <a:prstGeom prst="rect">
            <a:avLst/>
          </a:prstGeom>
          <a:solidFill>
            <a:schemeClr val="bg1"/>
          </a:solidFill>
          <a:ln>
            <a:solidFill>
              <a:schemeClr val="tx1"/>
            </a:solidFill>
          </a:ln>
        </p:spPr>
        <p:txBody>
          <a:bodyPr wrap="square">
            <a:spAutoFit/>
          </a:bodyPr>
          <a:lstStyle/>
          <a:p>
            <a:pPr algn="ctr"/>
            <a:r>
              <a:rPr lang="ja-JP" altLang="en-US" b="1" dirty="0">
                <a:latin typeface="ＭＳ Ｐゴシック" panose="020B0600070205080204" pitchFamily="50" charset="-128"/>
                <a:ea typeface="ＭＳ Ｐゴシック" panose="020B0600070205080204" pitchFamily="50" charset="-128"/>
              </a:rPr>
              <a:t>⑦　図面について　下記の図面をすべて提出</a:t>
            </a:r>
            <a:endParaRPr lang="en-US" altLang="ja-JP" b="1" dirty="0">
              <a:latin typeface="ＭＳ Ｐゴシック" panose="020B0600070205080204" pitchFamily="50" charset="-128"/>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78E7F1D2-50AC-456D-8F22-1F40F96F93B7}"/>
              </a:ext>
            </a:extLst>
          </p:cNvPr>
          <p:cNvSpPr/>
          <p:nvPr/>
        </p:nvSpPr>
        <p:spPr>
          <a:xfrm>
            <a:off x="292950" y="1411138"/>
            <a:ext cx="9058569" cy="2185214"/>
          </a:xfrm>
          <a:prstGeom prst="rect">
            <a:avLst/>
          </a:prstGeom>
          <a:solidFill>
            <a:schemeClr val="bg1"/>
          </a:solidFill>
          <a:ln>
            <a:noFill/>
          </a:ln>
        </p:spPr>
        <p:txBody>
          <a:bodyPr wrap="square">
            <a:spAutoFit/>
          </a:bodyPr>
          <a:lstStyle/>
          <a:p>
            <a:pPr>
              <a:lnSpc>
                <a:spcPct val="150000"/>
              </a:lnSpc>
            </a:pPr>
            <a:r>
              <a:rPr lang="ja-JP" altLang="en-US" sz="2400" b="1" u="sng" dirty="0">
                <a:latin typeface="ＭＳ Ｐゴシック" panose="020B0600070205080204" pitchFamily="50" charset="-128"/>
                <a:ea typeface="ＭＳ Ｐゴシック" panose="020B0600070205080204" pitchFamily="50" charset="-128"/>
              </a:rPr>
              <a:t>構造材</a:t>
            </a:r>
            <a:endParaRPr lang="en-US" altLang="ja-JP" sz="2400" b="1" u="sng"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sz="2000" b="1" dirty="0">
                <a:latin typeface="ＭＳ Ｐゴシック" panose="020B0600070205080204" pitchFamily="50" charset="-128"/>
                <a:ea typeface="ＭＳ Ｐゴシック" panose="020B0600070205080204" pitchFamily="50" charset="-128"/>
              </a:rPr>
              <a:t>木材製品の種類ごとに明瞭に色分け（凡例を表示すること）された</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軸組図及び梁伏せ図</a:t>
            </a:r>
            <a:endParaRPr lang="en-US" altLang="ja-JP" sz="2000" b="1"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sz="2000" b="1" dirty="0">
                <a:latin typeface="ＭＳ Ｐゴシック" panose="020B0600070205080204" pitchFamily="50" charset="-128"/>
                <a:ea typeface="ＭＳ Ｐゴシック" panose="020B0600070205080204" pitchFamily="50" charset="-128"/>
              </a:rPr>
              <a:t>配置図</a:t>
            </a:r>
            <a:endParaRPr lang="en-US" altLang="ja-JP" sz="2000" b="1"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sz="2000" b="1" dirty="0">
                <a:latin typeface="ＭＳ Ｐゴシック" panose="020B0600070205080204" pitchFamily="50" charset="-128"/>
                <a:ea typeface="ＭＳ Ｐゴシック" panose="020B0600070205080204" pitchFamily="50" charset="-128"/>
              </a:rPr>
              <a:t>平面図（部屋の用途が記載されたもの）</a:t>
            </a:r>
            <a:endParaRPr lang="en-US" altLang="ja-JP" sz="2000" b="1"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sz="2000" b="1" dirty="0">
                <a:latin typeface="ＭＳ Ｐゴシック" panose="020B0600070205080204" pitchFamily="50" charset="-128"/>
                <a:ea typeface="ＭＳ Ｐゴシック" panose="020B0600070205080204" pitchFamily="50" charset="-128"/>
              </a:rPr>
              <a:t>立面図</a:t>
            </a:r>
            <a:endParaRPr lang="en-US" altLang="ja-JP" sz="2000" b="1" dirty="0">
              <a:latin typeface="ＭＳ Ｐゴシック" panose="020B0600070205080204" pitchFamily="50" charset="-128"/>
              <a:ea typeface="ＭＳ Ｐゴシック" panose="020B0600070205080204" pitchFamily="50" charset="-128"/>
            </a:endParaRPr>
          </a:p>
        </p:txBody>
      </p:sp>
      <p:sp>
        <p:nvSpPr>
          <p:cNvPr id="11" name="正方形/長方形 10">
            <a:extLst>
              <a:ext uri="{FF2B5EF4-FFF2-40B4-BE49-F238E27FC236}">
                <a16:creationId xmlns:a16="http://schemas.microsoft.com/office/drawing/2014/main" id="{C04FAF48-A2A5-45CF-96B0-537E4E68F422}"/>
              </a:ext>
            </a:extLst>
          </p:cNvPr>
          <p:cNvSpPr/>
          <p:nvPr/>
        </p:nvSpPr>
        <p:spPr>
          <a:xfrm>
            <a:off x="292950" y="3581729"/>
            <a:ext cx="9058569" cy="1569660"/>
          </a:xfrm>
          <a:prstGeom prst="rect">
            <a:avLst/>
          </a:prstGeom>
          <a:solidFill>
            <a:schemeClr val="bg1"/>
          </a:solidFill>
          <a:ln>
            <a:noFill/>
          </a:ln>
        </p:spPr>
        <p:txBody>
          <a:bodyPr wrap="square">
            <a:spAutoFit/>
          </a:bodyPr>
          <a:lstStyle/>
          <a:p>
            <a:pPr>
              <a:lnSpc>
                <a:spcPct val="150000"/>
              </a:lnSpc>
            </a:pPr>
            <a:r>
              <a:rPr lang="ja-JP" altLang="en-US" sz="2400" b="1" u="sng" dirty="0">
                <a:latin typeface="ＭＳ Ｐゴシック" panose="020B0600070205080204" pitchFamily="50" charset="-128"/>
                <a:ea typeface="ＭＳ Ｐゴシック" panose="020B0600070205080204" pitchFamily="50" charset="-128"/>
              </a:rPr>
              <a:t>内装材</a:t>
            </a:r>
            <a:endParaRPr lang="en-US" altLang="ja-JP" sz="2400" b="1" u="sng"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sz="2000" b="1" dirty="0">
                <a:latin typeface="ＭＳ Ｐゴシック" panose="020B0600070205080204" pitchFamily="50" charset="-128"/>
                <a:ea typeface="ＭＳ Ｐゴシック" panose="020B0600070205080204" pitchFamily="50" charset="-128"/>
              </a:rPr>
              <a:t>木材製品の種類ごとに明瞭に色分け（凡例を表示すること）された平面図</a:t>
            </a:r>
            <a:endParaRPr lang="en-US" altLang="ja-JP" sz="2000" b="1"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sz="2000" b="1" dirty="0">
                <a:latin typeface="ＭＳ Ｐゴシック" panose="020B0600070205080204" pitchFamily="50" charset="-128"/>
                <a:ea typeface="ＭＳ Ｐゴシック" panose="020B0600070205080204" pitchFamily="50" charset="-128"/>
              </a:rPr>
              <a:t>平面図（部屋の用途が記載されたもの）</a:t>
            </a:r>
            <a:endParaRPr lang="en-US" altLang="ja-JP" sz="2000" b="1"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sz="2000" b="1" dirty="0">
                <a:latin typeface="ＭＳ Ｐゴシック" panose="020B0600070205080204" pitchFamily="50" charset="-128"/>
                <a:ea typeface="ＭＳ Ｐゴシック" panose="020B0600070205080204" pitchFamily="50" charset="-128"/>
              </a:rPr>
              <a:t>立面図</a:t>
            </a:r>
            <a:endParaRPr lang="en-US" altLang="ja-JP" sz="2000" b="1" dirty="0">
              <a:latin typeface="ＭＳ Ｐゴシック" panose="020B0600070205080204" pitchFamily="50" charset="-128"/>
              <a:ea typeface="ＭＳ Ｐゴシック" panose="020B0600070205080204" pitchFamily="50" charset="-128"/>
            </a:endParaRPr>
          </a:p>
        </p:txBody>
      </p:sp>
      <p:sp>
        <p:nvSpPr>
          <p:cNvPr id="13" name="正方形/長方形 12">
            <a:extLst>
              <a:ext uri="{FF2B5EF4-FFF2-40B4-BE49-F238E27FC236}">
                <a16:creationId xmlns:a16="http://schemas.microsoft.com/office/drawing/2014/main" id="{DC5B8E51-4115-4126-8AEB-6DB9A0984F2C}"/>
              </a:ext>
            </a:extLst>
          </p:cNvPr>
          <p:cNvSpPr/>
          <p:nvPr/>
        </p:nvSpPr>
        <p:spPr>
          <a:xfrm>
            <a:off x="292949" y="5507171"/>
            <a:ext cx="9058569" cy="923330"/>
          </a:xfrm>
          <a:prstGeom prst="rect">
            <a:avLst/>
          </a:prstGeom>
          <a:solidFill>
            <a:schemeClr val="bg1"/>
          </a:solidFill>
          <a:ln>
            <a:noFill/>
          </a:ln>
        </p:spPr>
        <p:txBody>
          <a:bodyPr wrap="square">
            <a:spAutoFit/>
          </a:bodyPr>
          <a:lstStyle/>
          <a:p>
            <a:r>
              <a:rPr lang="en-US" altLang="ja-JP" b="1" dirty="0">
                <a:solidFill>
                  <a:srgbClr val="FF0000"/>
                </a:solidFill>
                <a:latin typeface="ＭＳ Ｐゴシック" panose="020B0600070205080204" pitchFamily="50" charset="-128"/>
                <a:ea typeface="ＭＳ Ｐゴシック" panose="020B0600070205080204" pitchFamily="50" charset="-128"/>
              </a:rPr>
              <a:t>※</a:t>
            </a:r>
            <a:r>
              <a:rPr lang="ja-JP" altLang="en-US" b="1" dirty="0">
                <a:solidFill>
                  <a:srgbClr val="FF0000"/>
                </a:solidFill>
                <a:latin typeface="ＭＳ Ｐゴシック" panose="020B0600070205080204" pitchFamily="50" charset="-128"/>
                <a:ea typeface="ＭＳ Ｐゴシック" panose="020B0600070205080204" pitchFamily="50" charset="-128"/>
              </a:rPr>
              <a:t>色分けについて</a:t>
            </a:r>
            <a:endParaRPr lang="en-US" altLang="ja-JP" b="1" dirty="0">
              <a:solidFill>
                <a:srgbClr val="FF0000"/>
              </a:solidFill>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b="1" dirty="0">
                <a:solidFill>
                  <a:srgbClr val="FF0000"/>
                </a:solidFill>
                <a:latin typeface="ＭＳ Ｐゴシック" panose="020B0600070205080204" pitchFamily="50" charset="-128"/>
                <a:ea typeface="ＭＳ Ｐゴシック" panose="020B0600070205080204" pitchFamily="50" charset="-128"/>
              </a:rPr>
              <a:t>木材の種類ごとに色分け（製材、集成材、合板、フローリング　等）</a:t>
            </a:r>
            <a:endParaRPr lang="en-US" altLang="ja-JP" b="1" dirty="0">
              <a:solidFill>
                <a:srgbClr val="FF0000"/>
              </a:solidFill>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en-US" altLang="ja-JP" b="1" dirty="0">
                <a:solidFill>
                  <a:srgbClr val="FF0000"/>
                </a:solidFill>
                <a:latin typeface="ＭＳ Ｐゴシック" panose="020B0600070205080204" pitchFamily="50" charset="-128"/>
                <a:ea typeface="ＭＳ Ｐゴシック" panose="020B0600070205080204" pitchFamily="50" charset="-128"/>
              </a:rPr>
              <a:t>JAS</a:t>
            </a:r>
            <a:r>
              <a:rPr lang="ja-JP" altLang="en-US" b="1" dirty="0">
                <a:solidFill>
                  <a:srgbClr val="FF0000"/>
                </a:solidFill>
                <a:latin typeface="ＭＳ Ｐゴシック" panose="020B0600070205080204" pitchFamily="50" charset="-128"/>
                <a:ea typeface="ＭＳ Ｐゴシック" panose="020B0600070205080204" pitchFamily="50" charset="-128"/>
              </a:rPr>
              <a:t>材を使用する場合には</a:t>
            </a:r>
            <a:r>
              <a:rPr lang="en-US" altLang="ja-JP" b="1" dirty="0">
                <a:solidFill>
                  <a:srgbClr val="FF0000"/>
                </a:solidFill>
                <a:latin typeface="ＭＳ Ｐゴシック" panose="020B0600070205080204" pitchFamily="50" charset="-128"/>
                <a:ea typeface="ＭＳ Ｐゴシック" panose="020B0600070205080204" pitchFamily="50" charset="-128"/>
              </a:rPr>
              <a:t>JAS</a:t>
            </a:r>
            <a:r>
              <a:rPr lang="ja-JP" altLang="en-US" b="1" dirty="0">
                <a:solidFill>
                  <a:srgbClr val="FF0000"/>
                </a:solidFill>
                <a:latin typeface="ＭＳ Ｐゴシック" panose="020B0600070205080204" pitchFamily="50" charset="-128"/>
                <a:ea typeface="ＭＳ Ｐゴシック" panose="020B0600070205080204" pitchFamily="50" charset="-128"/>
              </a:rPr>
              <a:t>の品目別</a:t>
            </a:r>
            <a:endParaRPr lang="en-US" altLang="ja-JP" b="1" dirty="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887287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35F55F0-08CD-0644-9681-9C4EA8D47DC8}"/>
              </a:ext>
            </a:extLst>
          </p:cNvPr>
          <p:cNvSpPr txBox="1"/>
          <p:nvPr/>
        </p:nvSpPr>
        <p:spPr>
          <a:xfrm>
            <a:off x="0" y="28636"/>
            <a:ext cx="9906000"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事業申請（様式</a:t>
            </a:r>
            <a:r>
              <a:rPr lang="en-US" altLang="ja-JP" sz="4000" b="1" dirty="0">
                <a:solidFill>
                  <a:schemeClr val="bg1"/>
                </a:solidFill>
                <a:latin typeface="ＭＳ Ｐゴシック" panose="020B0600070205080204" pitchFamily="50" charset="-128"/>
                <a:ea typeface="ＭＳ Ｐゴシック" panose="020B0600070205080204" pitchFamily="50" charset="-128"/>
              </a:rPr>
              <a:t>1</a:t>
            </a:r>
            <a:r>
              <a:rPr lang="ja-JP" altLang="en-US" sz="4000" b="1" dirty="0">
                <a:solidFill>
                  <a:schemeClr val="bg1"/>
                </a:solidFill>
                <a:latin typeface="ＭＳ Ｐゴシック" panose="020B0600070205080204" pitchFamily="50" charset="-128"/>
                <a:ea typeface="ＭＳ Ｐゴシック" panose="020B0600070205080204" pitchFamily="50" charset="-128"/>
              </a:rPr>
              <a:t>号）　</a:t>
            </a:r>
            <a:r>
              <a:rPr lang="ja-JP" altLang="en-US" sz="3200" b="1" dirty="0">
                <a:solidFill>
                  <a:schemeClr val="bg1"/>
                </a:solidFill>
                <a:latin typeface="ＭＳ Ｐゴシック" panose="020B0600070205080204" pitchFamily="50" charset="-128"/>
                <a:ea typeface="ＭＳ Ｐゴシック" panose="020B0600070205080204" pitchFamily="50" charset="-128"/>
              </a:rPr>
              <a:t>外構材　（第８関係）</a:t>
            </a:r>
            <a:endParaRPr lang="ja-JP" altLang="en-US" sz="4000" b="1" dirty="0">
              <a:solidFill>
                <a:schemeClr val="bg1"/>
              </a:solidFill>
              <a:latin typeface="ＭＳ Ｐゴシック" panose="020B0600070205080204" pitchFamily="50" charset="-128"/>
              <a:ea typeface="ＭＳ Ｐゴシック" panose="020B0600070205080204" pitchFamily="50" charset="-128"/>
            </a:endParaRPr>
          </a:p>
        </p:txBody>
      </p:sp>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7" name="正方形/長方形 6">
            <a:extLst>
              <a:ext uri="{FF2B5EF4-FFF2-40B4-BE49-F238E27FC236}">
                <a16:creationId xmlns:a16="http://schemas.microsoft.com/office/drawing/2014/main" id="{5D20EF88-C372-432E-840D-7305FBE0477C}"/>
              </a:ext>
            </a:extLst>
          </p:cNvPr>
          <p:cNvSpPr/>
          <p:nvPr/>
        </p:nvSpPr>
        <p:spPr>
          <a:xfrm>
            <a:off x="623418" y="912014"/>
            <a:ext cx="9058570" cy="369332"/>
          </a:xfrm>
          <a:prstGeom prst="rect">
            <a:avLst/>
          </a:prstGeom>
          <a:solidFill>
            <a:schemeClr val="bg1"/>
          </a:solidFill>
          <a:ln>
            <a:solidFill>
              <a:schemeClr val="tx1"/>
            </a:solidFill>
          </a:ln>
        </p:spPr>
        <p:txBody>
          <a:bodyPr wrap="square">
            <a:spAutoFit/>
          </a:bodyPr>
          <a:lstStyle/>
          <a:p>
            <a:pPr marL="179388" indent="-179388" algn="ctr"/>
            <a:r>
              <a:rPr lang="ja-JP" altLang="en-US" b="1" dirty="0">
                <a:latin typeface="ＭＳ Ｐゴシック" panose="020B0600070205080204" pitchFamily="50" charset="-128"/>
                <a:ea typeface="ＭＳ Ｐゴシック" panose="020B0600070205080204" pitchFamily="50" charset="-128"/>
              </a:rPr>
              <a:t>提出先は物件の住所にある地域木材団体</a:t>
            </a:r>
          </a:p>
        </p:txBody>
      </p:sp>
      <p:sp>
        <p:nvSpPr>
          <p:cNvPr id="8" name="正方形/長方形 7">
            <a:extLst>
              <a:ext uri="{FF2B5EF4-FFF2-40B4-BE49-F238E27FC236}">
                <a16:creationId xmlns:a16="http://schemas.microsoft.com/office/drawing/2014/main" id="{AEBAB6FC-6799-47FC-A513-2B0061CBD083}"/>
              </a:ext>
            </a:extLst>
          </p:cNvPr>
          <p:cNvSpPr/>
          <p:nvPr/>
        </p:nvSpPr>
        <p:spPr>
          <a:xfrm>
            <a:off x="224012" y="1320730"/>
            <a:ext cx="5911746" cy="4597862"/>
          </a:xfrm>
          <a:prstGeom prst="rect">
            <a:avLst/>
          </a:prstGeom>
          <a:solidFill>
            <a:schemeClr val="bg1"/>
          </a:solidFill>
          <a:ln>
            <a:noFill/>
          </a:ln>
        </p:spPr>
        <p:txBody>
          <a:bodyPr wrap="square">
            <a:spAutoFit/>
          </a:bodyPr>
          <a:lstStyle/>
          <a:p>
            <a:pPr marL="457200" indent="-457200">
              <a:lnSpc>
                <a:spcPct val="150000"/>
              </a:lnSpc>
              <a:buFont typeface="+mj-ea"/>
              <a:buAutoNum type="circleNumDbPlain"/>
            </a:pPr>
            <a:r>
              <a:rPr lang="zh-TW" altLang="en-US" b="1" dirty="0">
                <a:latin typeface="ＭＳ Ｐゴシック" panose="020B0600070205080204" pitchFamily="50" charset="-128"/>
                <a:ea typeface="ＭＳ Ｐゴシック" panose="020B0600070205080204" pitchFamily="50" charset="-128"/>
              </a:rPr>
              <a:t>様式１号</a:t>
            </a:r>
            <a:r>
              <a:rPr lang="en-US" altLang="ja-JP" b="1" dirty="0">
                <a:latin typeface="ＭＳ Ｐゴシック" panose="020B0600070205080204" pitchFamily="50" charset="-128"/>
                <a:ea typeface="ＭＳ Ｐゴシック" panose="020B0600070205080204" pitchFamily="50" charset="-128"/>
              </a:rPr>
              <a:t>-</a:t>
            </a:r>
            <a:r>
              <a:rPr lang="ja-JP" altLang="en-US" b="1" dirty="0">
                <a:latin typeface="ＭＳ Ｐゴシック" panose="020B0600070205080204" pitchFamily="50" charset="-128"/>
                <a:ea typeface="ＭＳ Ｐゴシック" panose="020B0600070205080204" pitchFamily="50" charset="-128"/>
              </a:rPr>
              <a:t>３（外構材）</a:t>
            </a:r>
            <a:endParaRPr lang="en-US" altLang="ja-JP" b="1" dirty="0">
              <a:latin typeface="ＭＳ Ｐゴシック" panose="020B0600070205080204" pitchFamily="50" charset="-128"/>
              <a:ea typeface="ＭＳ Ｐゴシック" panose="020B0600070205080204" pitchFamily="50" charset="-128"/>
            </a:endParaRPr>
          </a:p>
          <a:p>
            <a:pPr>
              <a:lnSpc>
                <a:spcPct val="150000"/>
              </a:lnSpc>
            </a:pPr>
            <a:r>
              <a:rPr lang="ja-JP" altLang="en-US" b="1" dirty="0">
                <a:latin typeface="ＭＳ Ｐゴシック" panose="020B0600070205080204" pitchFamily="50" charset="-128"/>
                <a:ea typeface="ＭＳ Ｐゴシック" panose="020B0600070205080204" pitchFamily="50" charset="-128"/>
              </a:rPr>
              <a:t>　　　　　</a:t>
            </a:r>
            <a:r>
              <a:rPr lang="zh-TW" altLang="en-US" b="1" dirty="0">
                <a:latin typeface="ＭＳ Ｐゴシック" panose="020B0600070205080204" pitchFamily="50" charset="-128"/>
                <a:ea typeface="ＭＳ Ｐゴシック" panose="020B0600070205080204" pitchFamily="50" charset="-128"/>
              </a:rPr>
              <a:t>過剰木材在庫利用緊急対策事業申請書 </a:t>
            </a:r>
            <a:endParaRPr lang="en-US" altLang="zh-TW" b="1" dirty="0">
              <a:latin typeface="ＭＳ Ｐゴシック" panose="020B0600070205080204" pitchFamily="50" charset="-128"/>
              <a:ea typeface="ＭＳ Ｐゴシック" panose="020B0600070205080204" pitchFamily="50" charset="-128"/>
            </a:endParaRPr>
          </a:p>
          <a:p>
            <a:pPr marL="457200" indent="-457200">
              <a:lnSpc>
                <a:spcPct val="150000"/>
              </a:lnSpc>
              <a:buFont typeface="+mj-ea"/>
              <a:buAutoNum type="circleNumDbPlain" startAt="2"/>
            </a:pPr>
            <a:r>
              <a:rPr lang="ja-JP" altLang="en-US" b="1" dirty="0">
                <a:latin typeface="ＭＳ Ｐゴシック" panose="020B0600070205080204" pitchFamily="50" charset="-128"/>
                <a:ea typeface="ＭＳ Ｐゴシック" panose="020B0600070205080204" pitchFamily="50" charset="-128"/>
              </a:rPr>
              <a:t>施設の配置図、平面図、断面図、立面図</a:t>
            </a:r>
            <a:endParaRPr lang="en-US" altLang="ja-JP" b="1" dirty="0">
              <a:latin typeface="ＭＳ Ｐゴシック" panose="020B0600070205080204" pitchFamily="50" charset="-128"/>
              <a:ea typeface="ＭＳ Ｐゴシック" panose="020B0600070205080204" pitchFamily="50" charset="-128"/>
            </a:endParaRPr>
          </a:p>
          <a:p>
            <a:pPr marL="457200" indent="-457200">
              <a:lnSpc>
                <a:spcPct val="150000"/>
              </a:lnSpc>
              <a:buFont typeface="+mj-ea"/>
              <a:buAutoNum type="circleNumDbPlain" startAt="2"/>
            </a:pPr>
            <a:r>
              <a:rPr lang="ja-JP" altLang="en-US" b="1" dirty="0">
                <a:latin typeface="ＭＳ Ｐゴシック" panose="020B0600070205080204" pitchFamily="50" charset="-128"/>
                <a:ea typeface="ＭＳ Ｐゴシック" panose="020B0600070205080204" pitchFamily="50" charset="-128"/>
              </a:rPr>
              <a:t>外構材利用費の見積額及び施設の整備内容が確認できる見積明細書</a:t>
            </a:r>
            <a:endParaRPr lang="en-US" altLang="ja-JP" b="1" dirty="0">
              <a:latin typeface="ＭＳ Ｐゴシック" panose="020B0600070205080204" pitchFamily="50" charset="-128"/>
              <a:ea typeface="ＭＳ Ｐゴシック" panose="020B0600070205080204" pitchFamily="50" charset="-128"/>
            </a:endParaRPr>
          </a:p>
          <a:p>
            <a:pPr marL="457200" indent="-457200">
              <a:lnSpc>
                <a:spcPct val="150000"/>
              </a:lnSpc>
              <a:buFont typeface="+mj-ea"/>
              <a:buAutoNum type="circleNumDbPlain" startAt="2"/>
            </a:pPr>
            <a:r>
              <a:rPr lang="ja-JP" altLang="en-US" b="1" dirty="0">
                <a:latin typeface="ＭＳ Ｐゴシック" panose="020B0600070205080204" pitchFamily="50" charset="-128"/>
                <a:ea typeface="ＭＳ Ｐゴシック" panose="020B0600070205080204" pitchFamily="50" charset="-128"/>
              </a:rPr>
              <a:t>施設の木材利用見込量が確認できる木拾い表等</a:t>
            </a:r>
            <a:endParaRPr lang="en-US" altLang="ja-JP" b="1" dirty="0">
              <a:latin typeface="ＭＳ Ｐゴシック" panose="020B0600070205080204" pitchFamily="50" charset="-128"/>
              <a:ea typeface="ＭＳ Ｐゴシック" panose="020B0600070205080204" pitchFamily="50" charset="-128"/>
            </a:endParaRPr>
          </a:p>
          <a:p>
            <a:pPr marL="457200" indent="-457200">
              <a:lnSpc>
                <a:spcPct val="150000"/>
              </a:lnSpc>
              <a:buFont typeface="+mj-ea"/>
              <a:buAutoNum type="circleNumDbPlain" startAt="2"/>
            </a:pPr>
            <a:r>
              <a:rPr lang="ja-JP" altLang="en-US" b="1" dirty="0">
                <a:latin typeface="ＭＳ Ｐゴシック" panose="020B0600070205080204" pitchFamily="50" charset="-128"/>
                <a:ea typeface="ＭＳ Ｐゴシック" panose="020B0600070205080204" pitchFamily="50" charset="-128"/>
              </a:rPr>
              <a:t>助成金振込先の口座情報</a:t>
            </a:r>
            <a:endParaRPr lang="en-US" altLang="ja-JP" b="1" dirty="0">
              <a:latin typeface="ＭＳ Ｐゴシック" panose="020B0600070205080204" pitchFamily="50" charset="-128"/>
              <a:ea typeface="ＭＳ Ｐゴシック" panose="020B0600070205080204" pitchFamily="50" charset="-128"/>
            </a:endParaRPr>
          </a:p>
          <a:p>
            <a:pPr marL="457200" indent="-457200">
              <a:lnSpc>
                <a:spcPct val="150000"/>
              </a:lnSpc>
              <a:buFont typeface="+mj-ea"/>
              <a:buAutoNum type="circleNumDbPlain" startAt="2"/>
            </a:pPr>
            <a:r>
              <a:rPr lang="ja-JP" altLang="en-US" b="1" dirty="0">
                <a:latin typeface="ＭＳ Ｐゴシック" panose="020B0600070205080204" pitchFamily="50" charset="-128"/>
                <a:ea typeface="ＭＳ Ｐゴシック" panose="020B0600070205080204" pitchFamily="50" charset="-128"/>
              </a:rPr>
              <a:t>建設業許可証明書</a:t>
            </a:r>
            <a:endParaRPr lang="en-US" altLang="ja-JP" b="1" dirty="0">
              <a:latin typeface="ＭＳ Ｐゴシック" panose="020B0600070205080204" pitchFamily="50" charset="-128"/>
              <a:ea typeface="ＭＳ Ｐゴシック" panose="020B0600070205080204" pitchFamily="50" charset="-128"/>
            </a:endParaRPr>
          </a:p>
          <a:p>
            <a:r>
              <a:rPr lang="ja-JP" altLang="en-US" b="1" dirty="0">
                <a:latin typeface="ＭＳ Ｐゴシック" panose="020B0600070205080204" pitchFamily="50" charset="-128"/>
                <a:ea typeface="ＭＳ Ｐゴシック" panose="020B0600070205080204" pitchFamily="50" charset="-128"/>
              </a:rPr>
              <a:t>　　　（建築工事業、大工工事業、造園工事業）</a:t>
            </a:r>
            <a:endParaRPr lang="en-US" altLang="ja-JP" b="1" dirty="0">
              <a:latin typeface="ＭＳ Ｐゴシック" panose="020B0600070205080204" pitchFamily="50" charset="-128"/>
              <a:ea typeface="ＭＳ Ｐゴシック" panose="020B0600070205080204" pitchFamily="50" charset="-128"/>
            </a:endParaRPr>
          </a:p>
          <a:p>
            <a:pPr marL="342900" indent="-342900">
              <a:lnSpc>
                <a:spcPct val="150000"/>
              </a:lnSpc>
              <a:buFont typeface="+mj-ea"/>
              <a:buAutoNum type="circleNumDbPlain" startAt="7"/>
            </a:pPr>
            <a:r>
              <a:rPr lang="ja-JP" altLang="en-US" b="1" dirty="0">
                <a:latin typeface="ＭＳ Ｐゴシック" panose="020B0600070205080204" pitchFamily="50" charset="-128"/>
                <a:ea typeface="ＭＳ Ｐゴシック" panose="020B0600070205080204" pitchFamily="50" charset="-128"/>
              </a:rPr>
              <a:t> ⑥がない場合は工事請負契約書</a:t>
            </a:r>
            <a:endParaRPr lang="en-US" altLang="ja-JP" b="1" dirty="0">
              <a:latin typeface="ＭＳ Ｐゴシック" panose="020B0600070205080204" pitchFamily="50" charset="-128"/>
              <a:ea typeface="ＭＳ Ｐゴシック" panose="020B0600070205080204" pitchFamily="50" charset="-128"/>
            </a:endParaRPr>
          </a:p>
          <a:p>
            <a:pPr marL="342900" indent="-342900">
              <a:lnSpc>
                <a:spcPct val="150000"/>
              </a:lnSpc>
              <a:buFont typeface="+mj-ea"/>
              <a:buAutoNum type="circleNumDbPlain" startAt="7"/>
            </a:pPr>
            <a:r>
              <a:rPr lang="ja-JP" altLang="en-US" b="1" dirty="0">
                <a:latin typeface="ＭＳ Ｐゴシック" panose="020B0600070205080204" pitchFamily="50" charset="-128"/>
                <a:ea typeface="ＭＳ Ｐゴシック" panose="020B0600070205080204" pitchFamily="50" charset="-128"/>
              </a:rPr>
              <a:t>誓約書</a:t>
            </a:r>
            <a:endParaRPr lang="en-US" altLang="ja-JP" b="1" dirty="0">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4B38AC25-2879-41D1-8663-43ACD80369D7}"/>
              </a:ext>
            </a:extLst>
          </p:cNvPr>
          <p:cNvSpPr/>
          <p:nvPr/>
        </p:nvSpPr>
        <p:spPr>
          <a:xfrm>
            <a:off x="6135758" y="1407760"/>
            <a:ext cx="3383450" cy="4860518"/>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463"/>
          </a:p>
        </p:txBody>
      </p:sp>
      <p:sp>
        <p:nvSpPr>
          <p:cNvPr id="10" name="正方形/長方形 9">
            <a:extLst>
              <a:ext uri="{FF2B5EF4-FFF2-40B4-BE49-F238E27FC236}">
                <a16:creationId xmlns:a16="http://schemas.microsoft.com/office/drawing/2014/main" id="{AD84D798-05EA-4741-A386-DA6BBD61316E}"/>
              </a:ext>
            </a:extLst>
          </p:cNvPr>
          <p:cNvSpPr/>
          <p:nvPr/>
        </p:nvSpPr>
        <p:spPr>
          <a:xfrm>
            <a:off x="135424" y="5881459"/>
            <a:ext cx="5911746" cy="523220"/>
          </a:xfrm>
          <a:prstGeom prst="rect">
            <a:avLst/>
          </a:prstGeom>
          <a:solidFill>
            <a:schemeClr val="bg1"/>
          </a:solidFill>
          <a:ln>
            <a:noFill/>
          </a:ln>
        </p:spPr>
        <p:txBody>
          <a:bodyPr wrap="square">
            <a:spAutoFit/>
          </a:bodyPr>
          <a:lstStyle/>
          <a:p>
            <a:r>
              <a:rPr lang="en-US" altLang="ja-JP" sz="1400" b="1" dirty="0">
                <a:solidFill>
                  <a:srgbClr val="FF0000"/>
                </a:solidFill>
                <a:latin typeface="ＭＳ Ｐゴシック" panose="020B0600070205080204" pitchFamily="50" charset="-128"/>
                <a:ea typeface="ＭＳ Ｐゴシック" panose="020B0600070205080204" pitchFamily="50" charset="-128"/>
              </a:rPr>
              <a:t>※</a:t>
            </a:r>
            <a:r>
              <a:rPr lang="ja-JP" altLang="en-US" sz="1400" b="1" dirty="0">
                <a:solidFill>
                  <a:srgbClr val="FF0000"/>
                </a:solidFill>
                <a:latin typeface="ＭＳ Ｐゴシック" panose="020B0600070205080204" pitchFamily="50" charset="-128"/>
                <a:ea typeface="ＭＳ Ｐゴシック" panose="020B0600070205080204" pitchFamily="50" charset="-128"/>
              </a:rPr>
              <a:t>外構材について</a:t>
            </a:r>
            <a:endParaRPr lang="en-US" altLang="ja-JP" sz="1400" b="1" dirty="0">
              <a:solidFill>
                <a:srgbClr val="FF0000"/>
              </a:solidFill>
              <a:latin typeface="ＭＳ Ｐゴシック" panose="020B0600070205080204" pitchFamily="50" charset="-128"/>
              <a:ea typeface="ＭＳ Ｐゴシック" panose="020B0600070205080204" pitchFamily="50" charset="-128"/>
            </a:endParaRPr>
          </a:p>
          <a:p>
            <a:r>
              <a:rPr lang="ja-JP" altLang="en-US" sz="1400" b="1" dirty="0">
                <a:solidFill>
                  <a:srgbClr val="FF0000"/>
                </a:solidFill>
                <a:latin typeface="ＭＳ Ｐゴシック" panose="020B0600070205080204" pitchFamily="50" charset="-128"/>
                <a:ea typeface="ＭＳ Ｐゴシック" panose="020B0600070205080204" pitchFamily="50" charset="-128"/>
              </a:rPr>
              <a:t>　電子申請システムの導入を予定しています。準備でき次第移行いたします。</a:t>
            </a:r>
            <a:endParaRPr lang="en-US" altLang="ja-JP" sz="1400" b="1" dirty="0">
              <a:solidFill>
                <a:srgbClr val="FF0000"/>
              </a:solidFill>
              <a:latin typeface="ＭＳ Ｐゴシック" panose="020B0600070205080204" pitchFamily="50" charset="-128"/>
              <a:ea typeface="ＭＳ Ｐゴシック" panose="020B0600070205080204" pitchFamily="50" charset="-128"/>
            </a:endParaRPr>
          </a:p>
        </p:txBody>
      </p:sp>
      <p:pic>
        <p:nvPicPr>
          <p:cNvPr id="3" name="図 2">
            <a:extLst>
              <a:ext uri="{FF2B5EF4-FFF2-40B4-BE49-F238E27FC236}">
                <a16:creationId xmlns:a16="http://schemas.microsoft.com/office/drawing/2014/main" id="{3D3BDB01-F516-41D1-A85F-DFA140BC1CD6}"/>
              </a:ext>
            </a:extLst>
          </p:cNvPr>
          <p:cNvPicPr>
            <a:picLocks noChangeAspect="1"/>
          </p:cNvPicPr>
          <p:nvPr/>
        </p:nvPicPr>
        <p:blipFill>
          <a:blip r:embed="rId3"/>
          <a:stretch>
            <a:fillRect/>
          </a:stretch>
        </p:blipFill>
        <p:spPr>
          <a:xfrm>
            <a:off x="6315632" y="1532969"/>
            <a:ext cx="3076575" cy="4610100"/>
          </a:xfrm>
          <a:prstGeom prst="rect">
            <a:avLst/>
          </a:prstGeom>
        </p:spPr>
      </p:pic>
      <p:sp>
        <p:nvSpPr>
          <p:cNvPr id="9" name="正方形/長方形 8">
            <a:extLst>
              <a:ext uri="{FF2B5EF4-FFF2-40B4-BE49-F238E27FC236}">
                <a16:creationId xmlns:a16="http://schemas.microsoft.com/office/drawing/2014/main" id="{7286AAE0-B5C8-496C-A2F0-E72931F30332}"/>
              </a:ext>
            </a:extLst>
          </p:cNvPr>
          <p:cNvSpPr/>
          <p:nvPr/>
        </p:nvSpPr>
        <p:spPr>
          <a:xfrm>
            <a:off x="6844193" y="5699764"/>
            <a:ext cx="2238312" cy="492443"/>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ja-JP" altLang="en-US" sz="1300" b="1" dirty="0">
                <a:latin typeface="ＭＳ Ｐゴシック" panose="020B0600070205080204" pitchFamily="50" charset="-128"/>
                <a:ea typeface="ＭＳ Ｐゴシック" panose="020B0600070205080204" pitchFamily="50" charset="-128"/>
              </a:rPr>
              <a:t>受付締切　</a:t>
            </a:r>
            <a:endParaRPr lang="en-US" altLang="ja-JP" sz="1300" b="1" dirty="0">
              <a:latin typeface="ＭＳ Ｐゴシック" panose="020B0600070205080204" pitchFamily="50" charset="-128"/>
              <a:ea typeface="ＭＳ Ｐゴシック" panose="020B0600070205080204" pitchFamily="50" charset="-128"/>
            </a:endParaRPr>
          </a:p>
          <a:p>
            <a:pPr algn="ctr"/>
            <a:r>
              <a:rPr lang="en-US" altLang="ja-JP" sz="1300" b="1" dirty="0">
                <a:latin typeface="ＭＳ Ｐゴシック" panose="020B0600070205080204" pitchFamily="50" charset="-128"/>
                <a:ea typeface="ＭＳ Ｐゴシック" panose="020B0600070205080204" pitchFamily="50" charset="-128"/>
              </a:rPr>
              <a:t>2020</a:t>
            </a:r>
            <a:r>
              <a:rPr lang="ja-JP" altLang="en-US" sz="1300" b="1" dirty="0">
                <a:latin typeface="ＭＳ Ｐゴシック" panose="020B0600070205080204" pitchFamily="50" charset="-128"/>
                <a:ea typeface="ＭＳ Ｐゴシック" panose="020B0600070205080204" pitchFamily="50" charset="-128"/>
              </a:rPr>
              <a:t>年</a:t>
            </a:r>
            <a:r>
              <a:rPr lang="en-US" altLang="ja-JP" sz="1300" b="1" dirty="0">
                <a:latin typeface="ＭＳ Ｐゴシック" panose="020B0600070205080204" pitchFamily="50" charset="-128"/>
                <a:ea typeface="ＭＳ Ｐゴシック" panose="020B0600070205080204" pitchFamily="50" charset="-128"/>
              </a:rPr>
              <a:t>10</a:t>
            </a:r>
            <a:r>
              <a:rPr lang="ja-JP" altLang="en-US" sz="1300" b="1" dirty="0">
                <a:latin typeface="ＭＳ Ｐゴシック" panose="020B0600070205080204" pitchFamily="50" charset="-128"/>
                <a:ea typeface="ＭＳ Ｐゴシック" panose="020B0600070205080204" pitchFamily="50" charset="-128"/>
              </a:rPr>
              <a:t>月</a:t>
            </a:r>
            <a:r>
              <a:rPr lang="en-US" altLang="ja-JP" sz="1300" b="1" dirty="0">
                <a:latin typeface="ＭＳ Ｐゴシック" panose="020B0600070205080204" pitchFamily="50" charset="-128"/>
                <a:ea typeface="ＭＳ Ｐゴシック" panose="020B0600070205080204" pitchFamily="50" charset="-128"/>
              </a:rPr>
              <a:t>30</a:t>
            </a:r>
            <a:r>
              <a:rPr lang="ja-JP" altLang="en-US" sz="1300" b="1" dirty="0">
                <a:latin typeface="ＭＳ Ｐゴシック" panose="020B0600070205080204" pitchFamily="50" charset="-128"/>
                <a:ea typeface="ＭＳ Ｐゴシック" panose="020B0600070205080204" pitchFamily="50" charset="-128"/>
              </a:rPr>
              <a:t>日　</a:t>
            </a:r>
          </a:p>
        </p:txBody>
      </p:sp>
    </p:spTree>
    <p:extLst>
      <p:ext uri="{BB962C8B-B14F-4D97-AF65-F5344CB8AC3E}">
        <p14:creationId xmlns:p14="http://schemas.microsoft.com/office/powerpoint/2010/main" val="1362364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a:extLst>
              <a:ext uri="{FF2B5EF4-FFF2-40B4-BE49-F238E27FC236}">
                <a16:creationId xmlns:a16="http://schemas.microsoft.com/office/drawing/2014/main" id="{C8365C74-CC80-FB41-82BA-4F5E195F6D27}"/>
              </a:ext>
            </a:extLst>
          </p:cNvPr>
          <p:cNvSpPr>
            <a:spLocks noChangeArrowheads="1"/>
          </p:cNvSpPr>
          <p:nvPr/>
        </p:nvSpPr>
        <p:spPr bwMode="auto">
          <a:xfrm>
            <a:off x="60383" y="961320"/>
            <a:ext cx="4570482" cy="61555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en-US" altLang="ja-JP" sz="1600" dirty="0">
                <a:latin typeface="ＭＳ Ｐゴシック" panose="020B0600070205080204" pitchFamily="50" charset="-128"/>
              </a:rPr>
              <a:t>■</a:t>
            </a:r>
            <a:r>
              <a:rPr lang="ja-JP" altLang="en-US" sz="1600" dirty="0">
                <a:latin typeface="ＭＳ Ｐゴシック" panose="020B0600070205080204" pitchFamily="50" charset="-128"/>
              </a:rPr>
              <a:t>様式２号　</a:t>
            </a:r>
            <a:endParaRPr lang="en-US" altLang="ja-JP" sz="1600" dirty="0">
              <a:latin typeface="ＭＳ Ｐゴシック" panose="020B0600070205080204" pitchFamily="50" charset="-128"/>
            </a:endParaRPr>
          </a:p>
          <a:p>
            <a:pPr>
              <a:spcBef>
                <a:spcPct val="0"/>
              </a:spcBef>
              <a:buNone/>
            </a:pPr>
            <a:r>
              <a:rPr lang="zh-TW" altLang="en-US" sz="1800" dirty="0">
                <a:latin typeface="ＭＳ Ｐゴシック" panose="020B0600070205080204" pitchFamily="50" charset="-128"/>
              </a:rPr>
              <a:t>過剰木材在庫利用緊急対策事業申請受付書</a:t>
            </a:r>
            <a:endParaRPr lang="ja-JP" altLang="en-US" sz="1600" dirty="0">
              <a:latin typeface="ＭＳ Ｐゴシック" panose="020B0600070205080204" pitchFamily="50" charset="-128"/>
            </a:endParaRPr>
          </a:p>
        </p:txBody>
      </p:sp>
      <p:sp>
        <p:nvSpPr>
          <p:cNvPr id="10" name="Rectangle 4">
            <a:extLst>
              <a:ext uri="{FF2B5EF4-FFF2-40B4-BE49-F238E27FC236}">
                <a16:creationId xmlns:a16="http://schemas.microsoft.com/office/drawing/2014/main" id="{75A20DB4-6420-5146-97D4-8371BFE496C2}"/>
              </a:ext>
            </a:extLst>
          </p:cNvPr>
          <p:cNvSpPr>
            <a:spLocks noChangeArrowheads="1"/>
          </p:cNvSpPr>
          <p:nvPr/>
        </p:nvSpPr>
        <p:spPr bwMode="auto">
          <a:xfrm>
            <a:off x="4873853" y="930742"/>
            <a:ext cx="5032147" cy="61555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en-US" altLang="ja-JP" sz="1600" dirty="0">
                <a:latin typeface="ＭＳ Ｐゴシック" panose="020B0600070205080204" pitchFamily="50" charset="-128"/>
              </a:rPr>
              <a:t>■</a:t>
            </a:r>
            <a:r>
              <a:rPr lang="ja-JP" altLang="en-US" sz="1600" dirty="0">
                <a:latin typeface="ＭＳ Ｐゴシック" panose="020B0600070205080204" pitchFamily="50" charset="-128"/>
              </a:rPr>
              <a:t>様式３号　</a:t>
            </a:r>
            <a:endParaRPr lang="en-US" altLang="ja-JP" sz="1600" dirty="0">
              <a:latin typeface="ＭＳ Ｐゴシック" panose="020B0600070205080204" pitchFamily="50" charset="-128"/>
            </a:endParaRPr>
          </a:p>
          <a:p>
            <a:pPr>
              <a:spcBef>
                <a:spcPct val="0"/>
              </a:spcBef>
              <a:buNone/>
            </a:pPr>
            <a:r>
              <a:rPr lang="zh-TW" altLang="en-US" sz="1800" dirty="0">
                <a:latin typeface="ＭＳ Ｐゴシック" panose="020B0600070205080204" pitchFamily="50" charset="-128"/>
              </a:rPr>
              <a:t>過剰木材在庫利用緊急対策事業審査結果通知書</a:t>
            </a:r>
            <a:endParaRPr lang="ja-JP" altLang="en-US" sz="1600" dirty="0">
              <a:latin typeface="ＭＳ Ｐゴシック" panose="020B0600070205080204" pitchFamily="50" charset="-128"/>
            </a:endParaRPr>
          </a:p>
        </p:txBody>
      </p:sp>
      <p:sp>
        <p:nvSpPr>
          <p:cNvPr id="22" name="Rectangle 4">
            <a:extLst>
              <a:ext uri="{FF2B5EF4-FFF2-40B4-BE49-F238E27FC236}">
                <a16:creationId xmlns:a16="http://schemas.microsoft.com/office/drawing/2014/main" id="{46FF62C4-0515-44C3-A027-F57E37088B26}"/>
              </a:ext>
            </a:extLst>
          </p:cNvPr>
          <p:cNvSpPr>
            <a:spLocks noChangeArrowheads="1"/>
          </p:cNvSpPr>
          <p:nvPr/>
        </p:nvSpPr>
        <p:spPr bwMode="auto">
          <a:xfrm>
            <a:off x="622569" y="5316619"/>
            <a:ext cx="3264035" cy="10772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1600" dirty="0">
                <a:latin typeface="ＭＳ Ｐゴシック" panose="020B0600070205080204" pitchFamily="50" charset="-128"/>
              </a:rPr>
              <a:t>事業申請を受け付けたことを</a:t>
            </a:r>
            <a:endParaRPr lang="en-US" altLang="ja-JP" sz="1600" dirty="0">
              <a:latin typeface="ＭＳ Ｐゴシック" panose="020B0600070205080204" pitchFamily="50" charset="-128"/>
            </a:endParaRPr>
          </a:p>
          <a:p>
            <a:pPr>
              <a:spcBef>
                <a:spcPct val="0"/>
              </a:spcBef>
              <a:buNone/>
            </a:pPr>
            <a:r>
              <a:rPr lang="ja-JP" altLang="en-US" sz="1600" dirty="0">
                <a:latin typeface="ＭＳ Ｐゴシック" panose="020B0600070205080204" pitchFamily="50" charset="-128"/>
              </a:rPr>
              <a:t>地域木材団体から通知いたします。</a:t>
            </a:r>
            <a:endParaRPr lang="en-US" altLang="ja-JP" sz="1600" dirty="0">
              <a:latin typeface="ＭＳ Ｐゴシック" panose="020B0600070205080204" pitchFamily="50" charset="-128"/>
            </a:endParaRPr>
          </a:p>
          <a:p>
            <a:pPr>
              <a:spcBef>
                <a:spcPct val="0"/>
              </a:spcBef>
              <a:buNone/>
            </a:pPr>
            <a:r>
              <a:rPr lang="ja-JP" altLang="en-US" sz="1600" dirty="0">
                <a:latin typeface="ＭＳ Ｐゴシック" panose="020B0600070205080204" pitchFamily="50" charset="-128"/>
              </a:rPr>
              <a:t>採択の結果については、様式３号で</a:t>
            </a:r>
            <a:endParaRPr lang="en-US" altLang="ja-JP" sz="1600" dirty="0">
              <a:latin typeface="ＭＳ Ｐゴシック" panose="020B0600070205080204" pitchFamily="50" charset="-128"/>
            </a:endParaRPr>
          </a:p>
          <a:p>
            <a:pPr>
              <a:spcBef>
                <a:spcPct val="0"/>
              </a:spcBef>
              <a:buNone/>
            </a:pPr>
            <a:r>
              <a:rPr lang="ja-JP" altLang="en-US" sz="1600" dirty="0">
                <a:latin typeface="ＭＳ Ｐゴシック" panose="020B0600070205080204" pitchFamily="50" charset="-128"/>
              </a:rPr>
              <a:t>連絡します。</a:t>
            </a:r>
          </a:p>
        </p:txBody>
      </p:sp>
      <p:sp>
        <p:nvSpPr>
          <p:cNvPr id="23" name="Rectangle 4">
            <a:extLst>
              <a:ext uri="{FF2B5EF4-FFF2-40B4-BE49-F238E27FC236}">
                <a16:creationId xmlns:a16="http://schemas.microsoft.com/office/drawing/2014/main" id="{5D6F6F39-1138-474F-B6A8-CC734B7028E8}"/>
              </a:ext>
            </a:extLst>
          </p:cNvPr>
          <p:cNvSpPr>
            <a:spLocks noChangeArrowheads="1"/>
          </p:cNvSpPr>
          <p:nvPr/>
        </p:nvSpPr>
        <p:spPr bwMode="auto">
          <a:xfrm>
            <a:off x="4749957" y="5469343"/>
            <a:ext cx="5032147"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1600" dirty="0">
                <a:latin typeface="ＭＳ Ｐゴシック" panose="020B0600070205080204" pitchFamily="50" charset="-128"/>
              </a:rPr>
              <a:t>採択結果の通知になります。</a:t>
            </a:r>
            <a:endParaRPr lang="en-US" altLang="ja-JP" sz="1600" dirty="0">
              <a:latin typeface="ＭＳ Ｐゴシック" panose="020B0600070205080204" pitchFamily="50" charset="-128"/>
            </a:endParaRPr>
          </a:p>
          <a:p>
            <a:pPr>
              <a:spcBef>
                <a:spcPct val="0"/>
              </a:spcBef>
              <a:buNone/>
            </a:pPr>
            <a:r>
              <a:rPr lang="ja-JP" altLang="en-US" sz="1600" dirty="0">
                <a:latin typeface="ＭＳ Ｐゴシック" panose="020B0600070205080204" pitchFamily="50" charset="-128"/>
              </a:rPr>
              <a:t>　この通知に</a:t>
            </a:r>
            <a:r>
              <a:rPr lang="ja-JP" altLang="en-US" sz="1600" b="1" dirty="0">
                <a:solidFill>
                  <a:srgbClr val="FF0000"/>
                </a:solidFill>
                <a:latin typeface="ＭＳ Ｐゴシック" panose="020B0600070205080204" pitchFamily="50" charset="-128"/>
              </a:rPr>
              <a:t>記載された日より事業開始</a:t>
            </a:r>
            <a:r>
              <a:rPr lang="ja-JP" altLang="en-US" sz="1600" dirty="0">
                <a:latin typeface="ＭＳ Ｐゴシック" panose="020B0600070205080204" pitchFamily="50" charset="-128"/>
              </a:rPr>
              <a:t>となります。</a:t>
            </a:r>
            <a:endParaRPr lang="en-US" altLang="ja-JP" sz="1600" dirty="0">
              <a:latin typeface="ＭＳ Ｐゴシック" panose="020B0600070205080204" pitchFamily="50" charset="-128"/>
            </a:endParaRPr>
          </a:p>
          <a:p>
            <a:pPr>
              <a:spcBef>
                <a:spcPct val="0"/>
              </a:spcBef>
              <a:buNone/>
            </a:pPr>
            <a:r>
              <a:rPr lang="ja-JP" altLang="en-US" sz="1600" b="1" dirty="0">
                <a:solidFill>
                  <a:srgbClr val="FF0000"/>
                </a:solidFill>
                <a:latin typeface="ＭＳ Ｐゴシック" panose="020B0600070205080204" pitchFamily="50" charset="-128"/>
              </a:rPr>
              <a:t>　この日以降に着工した工事費が助成の対象となります。</a:t>
            </a:r>
            <a:endParaRPr lang="ja-JP" altLang="en-US" sz="1600" dirty="0">
              <a:latin typeface="ＭＳ Ｐゴシック" panose="020B0600070205080204" pitchFamily="50" charset="-128"/>
            </a:endParaRPr>
          </a:p>
        </p:txBody>
      </p:sp>
      <p:pic>
        <p:nvPicPr>
          <p:cNvPr id="3" name="図 2">
            <a:extLst>
              <a:ext uri="{FF2B5EF4-FFF2-40B4-BE49-F238E27FC236}">
                <a16:creationId xmlns:a16="http://schemas.microsoft.com/office/drawing/2014/main" id="{E4621CFA-CE80-41B3-81D6-F680D8448257}"/>
              </a:ext>
            </a:extLst>
          </p:cNvPr>
          <p:cNvPicPr>
            <a:picLocks noChangeAspect="1"/>
          </p:cNvPicPr>
          <p:nvPr/>
        </p:nvPicPr>
        <p:blipFill>
          <a:blip r:embed="rId3"/>
          <a:stretch>
            <a:fillRect/>
          </a:stretch>
        </p:blipFill>
        <p:spPr>
          <a:xfrm>
            <a:off x="622569" y="2029673"/>
            <a:ext cx="3181350" cy="1962150"/>
          </a:xfrm>
          <a:prstGeom prst="rect">
            <a:avLst/>
          </a:prstGeom>
        </p:spPr>
      </p:pic>
      <p:sp>
        <p:nvSpPr>
          <p:cNvPr id="18" name="正方形/長方形 17">
            <a:extLst>
              <a:ext uri="{FF2B5EF4-FFF2-40B4-BE49-F238E27FC236}">
                <a16:creationId xmlns:a16="http://schemas.microsoft.com/office/drawing/2014/main" id="{FCE7DCA4-AD80-43E1-9881-50E324461563}"/>
              </a:ext>
            </a:extLst>
          </p:cNvPr>
          <p:cNvSpPr/>
          <p:nvPr/>
        </p:nvSpPr>
        <p:spPr>
          <a:xfrm>
            <a:off x="603968" y="1687955"/>
            <a:ext cx="3198311" cy="35931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grpSp>
        <p:nvGrpSpPr>
          <p:cNvPr id="11" name="グループ化 10">
            <a:extLst>
              <a:ext uri="{FF2B5EF4-FFF2-40B4-BE49-F238E27FC236}">
                <a16:creationId xmlns:a16="http://schemas.microsoft.com/office/drawing/2014/main" id="{26967A5B-AC07-4528-98A1-2690B7CC1115}"/>
              </a:ext>
            </a:extLst>
          </p:cNvPr>
          <p:cNvGrpSpPr/>
          <p:nvPr/>
        </p:nvGrpSpPr>
        <p:grpSpPr>
          <a:xfrm>
            <a:off x="5588410" y="1978743"/>
            <a:ext cx="3057525" cy="2665535"/>
            <a:chOff x="5587361" y="1844117"/>
            <a:chExt cx="3057525" cy="2665535"/>
          </a:xfrm>
        </p:grpSpPr>
        <p:pic>
          <p:nvPicPr>
            <p:cNvPr id="6" name="図 5">
              <a:extLst>
                <a:ext uri="{FF2B5EF4-FFF2-40B4-BE49-F238E27FC236}">
                  <a16:creationId xmlns:a16="http://schemas.microsoft.com/office/drawing/2014/main" id="{39742E51-B8F8-46F5-A5DA-7872BDF299D6}"/>
                </a:ext>
              </a:extLst>
            </p:cNvPr>
            <p:cNvPicPr>
              <a:picLocks noChangeAspect="1"/>
            </p:cNvPicPr>
            <p:nvPr/>
          </p:nvPicPr>
          <p:blipFill>
            <a:blip r:embed="rId4"/>
            <a:stretch>
              <a:fillRect/>
            </a:stretch>
          </p:blipFill>
          <p:spPr>
            <a:xfrm>
              <a:off x="5587361" y="1844117"/>
              <a:ext cx="3057525" cy="1838325"/>
            </a:xfrm>
            <a:prstGeom prst="rect">
              <a:avLst/>
            </a:prstGeom>
          </p:spPr>
        </p:pic>
        <p:pic>
          <p:nvPicPr>
            <p:cNvPr id="9" name="図 8">
              <a:extLst>
                <a:ext uri="{FF2B5EF4-FFF2-40B4-BE49-F238E27FC236}">
                  <a16:creationId xmlns:a16="http://schemas.microsoft.com/office/drawing/2014/main" id="{2C2EDD47-D18E-49D2-A09B-098D41245627}"/>
                </a:ext>
              </a:extLst>
            </p:cNvPr>
            <p:cNvPicPr>
              <a:picLocks noChangeAspect="1"/>
            </p:cNvPicPr>
            <p:nvPr/>
          </p:nvPicPr>
          <p:blipFill>
            <a:blip r:embed="rId5"/>
            <a:stretch>
              <a:fillRect/>
            </a:stretch>
          </p:blipFill>
          <p:spPr>
            <a:xfrm>
              <a:off x="5607460" y="3719077"/>
              <a:ext cx="3019425" cy="790575"/>
            </a:xfrm>
            <a:prstGeom prst="rect">
              <a:avLst/>
            </a:prstGeom>
          </p:spPr>
        </p:pic>
      </p:grpSp>
      <p:sp>
        <p:nvSpPr>
          <p:cNvPr id="21" name="楕円 20">
            <a:extLst>
              <a:ext uri="{FF2B5EF4-FFF2-40B4-BE49-F238E27FC236}">
                <a16:creationId xmlns:a16="http://schemas.microsoft.com/office/drawing/2014/main" id="{1B0C4DF6-ECB4-42D2-8C89-693EC448B325}"/>
              </a:ext>
            </a:extLst>
          </p:cNvPr>
          <p:cNvSpPr/>
          <p:nvPr/>
        </p:nvSpPr>
        <p:spPr>
          <a:xfrm>
            <a:off x="7850726" y="1978743"/>
            <a:ext cx="865601" cy="36661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24" name="Rectangle 4">
            <a:extLst>
              <a:ext uri="{FF2B5EF4-FFF2-40B4-BE49-F238E27FC236}">
                <a16:creationId xmlns:a16="http://schemas.microsoft.com/office/drawing/2014/main" id="{CC07BDB5-B465-4F33-97E0-5B892ADE9A6C}"/>
              </a:ext>
            </a:extLst>
          </p:cNvPr>
          <p:cNvSpPr>
            <a:spLocks noChangeArrowheads="1"/>
          </p:cNvSpPr>
          <p:nvPr/>
        </p:nvSpPr>
        <p:spPr bwMode="auto">
          <a:xfrm>
            <a:off x="9187143" y="2287331"/>
            <a:ext cx="394980" cy="11317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1351" dirty="0">
                <a:solidFill>
                  <a:srgbClr val="FF0000"/>
                </a:solidFill>
                <a:latin typeface="ＭＳ Ｐゴシック" panose="020B0600070205080204" pitchFamily="50" charset="-128"/>
              </a:rPr>
              <a:t>事業開始日</a:t>
            </a:r>
          </a:p>
        </p:txBody>
      </p:sp>
      <p:cxnSp>
        <p:nvCxnSpPr>
          <p:cNvPr id="27" name="直線矢印コネクタ 26">
            <a:extLst>
              <a:ext uri="{FF2B5EF4-FFF2-40B4-BE49-F238E27FC236}">
                <a16:creationId xmlns:a16="http://schemas.microsoft.com/office/drawing/2014/main" id="{AC1915B1-279D-45D2-8DF4-98AA1C0FCF37}"/>
              </a:ext>
            </a:extLst>
          </p:cNvPr>
          <p:cNvCxnSpPr>
            <a:cxnSpLocks/>
            <a:stCxn id="24" idx="1"/>
            <a:endCxn id="21" idx="5"/>
          </p:cNvCxnSpPr>
          <p:nvPr/>
        </p:nvCxnSpPr>
        <p:spPr>
          <a:xfrm flipH="1" flipV="1">
            <a:off x="8589563" y="2291670"/>
            <a:ext cx="597580" cy="561521"/>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C6B85F6B-4795-44AA-9C99-2B9C0CF88156}"/>
              </a:ext>
            </a:extLst>
          </p:cNvPr>
          <p:cNvSpPr/>
          <p:nvPr/>
        </p:nvSpPr>
        <p:spPr>
          <a:xfrm>
            <a:off x="5518018" y="1582930"/>
            <a:ext cx="3198311" cy="35931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25" name="テキスト ボックス 24">
            <a:extLst>
              <a:ext uri="{FF2B5EF4-FFF2-40B4-BE49-F238E27FC236}">
                <a16:creationId xmlns:a16="http://schemas.microsoft.com/office/drawing/2014/main" id="{2094BCB2-3184-436D-859F-2CD168F4131E}"/>
              </a:ext>
            </a:extLst>
          </p:cNvPr>
          <p:cNvSpPr txBox="1"/>
          <p:nvPr/>
        </p:nvSpPr>
        <p:spPr>
          <a:xfrm>
            <a:off x="0" y="28636"/>
            <a:ext cx="9906000" cy="584775"/>
          </a:xfrm>
          <a:prstGeom prst="rect">
            <a:avLst/>
          </a:prstGeom>
          <a:noFill/>
        </p:spPr>
        <p:txBody>
          <a:bodyPr wrap="square" rtlCol="0">
            <a:spAutoFit/>
          </a:bodyPr>
          <a:lstStyle/>
          <a:p>
            <a:r>
              <a:rPr lang="ja-JP" altLang="en-US" sz="3200" b="1" dirty="0">
                <a:solidFill>
                  <a:schemeClr val="bg1"/>
                </a:solidFill>
                <a:latin typeface="ＭＳ Ｐゴシック" panose="020B0600070205080204" pitchFamily="50" charset="-128"/>
                <a:ea typeface="ＭＳ Ｐゴシック" panose="020B0600070205080204" pitchFamily="50" charset="-128"/>
              </a:rPr>
              <a:t>事務局からの通知</a:t>
            </a:r>
            <a:endParaRPr lang="ja-JP" altLang="en-US" sz="4000" b="1" dirty="0">
              <a:solidFill>
                <a:schemeClr val="bg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994886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35F55F0-08CD-0644-9681-9C4EA8D47DC8}"/>
              </a:ext>
            </a:extLst>
          </p:cNvPr>
          <p:cNvSpPr txBox="1"/>
          <p:nvPr/>
        </p:nvSpPr>
        <p:spPr>
          <a:xfrm>
            <a:off x="0" y="28636"/>
            <a:ext cx="9906000"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着工、施工中、施工終了後　写真撮影</a:t>
            </a:r>
          </a:p>
        </p:txBody>
      </p:sp>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7" name="正方形/長方形 6">
            <a:extLst>
              <a:ext uri="{FF2B5EF4-FFF2-40B4-BE49-F238E27FC236}">
                <a16:creationId xmlns:a16="http://schemas.microsoft.com/office/drawing/2014/main" id="{5D20EF88-C372-432E-840D-7305FBE0477C}"/>
              </a:ext>
            </a:extLst>
          </p:cNvPr>
          <p:cNvSpPr/>
          <p:nvPr/>
        </p:nvSpPr>
        <p:spPr>
          <a:xfrm>
            <a:off x="623418" y="912014"/>
            <a:ext cx="9058570" cy="369332"/>
          </a:xfrm>
          <a:prstGeom prst="rect">
            <a:avLst/>
          </a:prstGeom>
          <a:solidFill>
            <a:schemeClr val="bg1"/>
          </a:solidFill>
          <a:ln>
            <a:solidFill>
              <a:schemeClr val="tx1"/>
            </a:solidFill>
          </a:ln>
        </p:spPr>
        <p:txBody>
          <a:bodyPr wrap="square">
            <a:spAutoFit/>
          </a:bodyPr>
          <a:lstStyle/>
          <a:p>
            <a:pPr marL="179388" indent="-179388" algn="ctr"/>
            <a:r>
              <a:rPr lang="ja-JP" altLang="en-US" b="1" dirty="0">
                <a:latin typeface="ＭＳ Ｐゴシック" panose="020B0600070205080204" pitchFamily="50" charset="-128"/>
                <a:ea typeface="ＭＳ Ｐゴシック" panose="020B0600070205080204" pitchFamily="50" charset="-128"/>
              </a:rPr>
              <a:t>証拠写真は事業遂行の証拠にするため、必須です。</a:t>
            </a:r>
          </a:p>
        </p:txBody>
      </p:sp>
      <p:sp>
        <p:nvSpPr>
          <p:cNvPr id="8" name="正方形/長方形 7">
            <a:extLst>
              <a:ext uri="{FF2B5EF4-FFF2-40B4-BE49-F238E27FC236}">
                <a16:creationId xmlns:a16="http://schemas.microsoft.com/office/drawing/2014/main" id="{AEBAB6FC-6799-47FC-A513-2B0061CBD083}"/>
              </a:ext>
            </a:extLst>
          </p:cNvPr>
          <p:cNvSpPr/>
          <p:nvPr/>
        </p:nvSpPr>
        <p:spPr>
          <a:xfrm>
            <a:off x="224011" y="1305569"/>
            <a:ext cx="9058569" cy="4320863"/>
          </a:xfrm>
          <a:prstGeom prst="rect">
            <a:avLst/>
          </a:prstGeom>
          <a:solidFill>
            <a:schemeClr val="bg1"/>
          </a:solidFill>
          <a:ln>
            <a:noFill/>
          </a:ln>
        </p:spPr>
        <p:txBody>
          <a:bodyPr wrap="square">
            <a:spAutoFit/>
          </a:bodyPr>
          <a:lstStyle/>
          <a:p>
            <a:pPr marL="457200" indent="-457200">
              <a:lnSpc>
                <a:spcPct val="150000"/>
              </a:lnSpc>
              <a:buFont typeface="+mj-ea"/>
              <a:buAutoNum type="circleNumDbPlain"/>
            </a:pPr>
            <a:r>
              <a:rPr lang="ja-JP" altLang="en-US" b="1" dirty="0">
                <a:latin typeface="ＭＳ Ｐゴシック" panose="020B0600070205080204" pitchFamily="50" charset="-128"/>
                <a:ea typeface="ＭＳ Ｐゴシック" panose="020B0600070205080204" pitchFamily="50" charset="-128"/>
              </a:rPr>
              <a:t>着工前、着工時の写真　</a:t>
            </a:r>
            <a:r>
              <a:rPr lang="ja-JP" altLang="en-US" b="1" dirty="0">
                <a:highlight>
                  <a:srgbClr val="C0C0C0"/>
                </a:highlight>
                <a:latin typeface="ＭＳ Ｐゴシック" panose="020B0600070205080204" pitchFamily="50" charset="-128"/>
                <a:ea typeface="ＭＳ Ｐゴシック" panose="020B0600070205080204" pitchFamily="50" charset="-128"/>
              </a:rPr>
              <a:t>（様式③号の日付以降に着工したことがわかる証拠）</a:t>
            </a:r>
            <a:endParaRPr lang="en-US" altLang="ja-JP" b="1" dirty="0">
              <a:highlight>
                <a:srgbClr val="C0C0C0"/>
              </a:highlight>
              <a:latin typeface="ＭＳ Ｐゴシック" panose="020B0600070205080204" pitchFamily="50" charset="-128"/>
              <a:ea typeface="ＭＳ Ｐゴシック" panose="020B0600070205080204" pitchFamily="50" charset="-128"/>
            </a:endParaRPr>
          </a:p>
          <a:p>
            <a:pPr marL="457200" indent="-457200">
              <a:lnSpc>
                <a:spcPct val="150000"/>
              </a:lnSpc>
              <a:buFont typeface="+mj-ea"/>
              <a:buAutoNum type="circleNumDbPlain"/>
            </a:pPr>
            <a:r>
              <a:rPr lang="ja-JP" altLang="en-US" b="1" dirty="0">
                <a:latin typeface="ＭＳ Ｐゴシック" panose="020B0600070205080204" pitchFamily="50" charset="-128"/>
                <a:ea typeface="ＭＳ Ｐゴシック" panose="020B0600070205080204" pitchFamily="50" charset="-128"/>
              </a:rPr>
              <a:t>助成対象木材の施工写真　</a:t>
            </a:r>
            <a:r>
              <a:rPr lang="ja-JP" altLang="en-US" b="1" dirty="0">
                <a:highlight>
                  <a:srgbClr val="C0C0C0"/>
                </a:highlight>
                <a:latin typeface="ＭＳ Ｐゴシック" panose="020B0600070205080204" pitchFamily="50" charset="-128"/>
                <a:ea typeface="ＭＳ Ｐゴシック" panose="020B0600070205080204" pitchFamily="50" charset="-128"/>
              </a:rPr>
              <a:t>（施工されたことがわかる証拠）</a:t>
            </a:r>
            <a:endParaRPr lang="en-US" altLang="ja-JP" b="1" dirty="0">
              <a:highlight>
                <a:srgbClr val="C0C0C0"/>
              </a:highlight>
              <a:latin typeface="ＭＳ Ｐゴシック" panose="020B0600070205080204" pitchFamily="50" charset="-128"/>
              <a:ea typeface="ＭＳ Ｐゴシック" panose="020B0600070205080204" pitchFamily="50" charset="-128"/>
            </a:endParaRPr>
          </a:p>
          <a:p>
            <a:r>
              <a:rPr lang="ja-JP" altLang="en-US" b="1" dirty="0">
                <a:latin typeface="ＭＳ Ｐゴシック" panose="020B0600070205080204" pitchFamily="50" charset="-128"/>
                <a:ea typeface="ＭＳ Ｐゴシック" panose="020B0600070205080204" pitchFamily="50" charset="-128"/>
              </a:rPr>
              <a:t>　　　</a:t>
            </a:r>
            <a:r>
              <a:rPr lang="ja-JP" altLang="en-US" b="1" u="sng" dirty="0">
                <a:latin typeface="ＭＳ Ｐゴシック" panose="020B0600070205080204" pitchFamily="50" charset="-128"/>
                <a:ea typeface="ＭＳ Ｐゴシック" panose="020B0600070205080204" pitchFamily="50" charset="-128"/>
              </a:rPr>
              <a:t>構造材</a:t>
            </a:r>
            <a:endParaRPr lang="en-US" altLang="ja-JP" b="1" u="sng" dirty="0">
              <a:latin typeface="ＭＳ Ｐゴシック" panose="020B0600070205080204" pitchFamily="50" charset="-128"/>
              <a:ea typeface="ＭＳ Ｐゴシック" panose="020B0600070205080204" pitchFamily="50" charset="-128"/>
            </a:endParaRPr>
          </a:p>
          <a:p>
            <a:r>
              <a:rPr lang="ja-JP" altLang="en-US" b="1" dirty="0">
                <a:latin typeface="ＭＳ Ｐゴシック" panose="020B0600070205080204" pitchFamily="50" charset="-128"/>
                <a:ea typeface="ＭＳ Ｐゴシック" panose="020B0600070205080204" pitchFamily="50" charset="-128"/>
              </a:rPr>
              <a:t>　　　　・部材が施工された時点の写真（部材種（柱、梁桁、壁、床、等）ごと）</a:t>
            </a:r>
            <a:endParaRPr lang="en-US" altLang="ja-JP" b="1" dirty="0">
              <a:latin typeface="ＭＳ Ｐゴシック" panose="020B0600070205080204" pitchFamily="50" charset="-128"/>
              <a:ea typeface="ＭＳ Ｐゴシック" panose="020B0600070205080204" pitchFamily="50" charset="-128"/>
            </a:endParaRPr>
          </a:p>
          <a:p>
            <a:r>
              <a:rPr lang="ja-JP" altLang="en-US" b="1" dirty="0">
                <a:latin typeface="ＭＳ Ｐゴシック" panose="020B0600070205080204" pitchFamily="50" charset="-128"/>
                <a:ea typeface="ＭＳ Ｐゴシック" panose="020B0600070205080204" pitchFamily="50" charset="-128"/>
              </a:rPr>
              <a:t>　　　　・建て方完了時点の全景写真（</a:t>
            </a:r>
            <a:r>
              <a:rPr lang="en-US" altLang="ja-JP" b="1" dirty="0">
                <a:latin typeface="ＭＳ Ｐゴシック" panose="020B0600070205080204" pitchFamily="50" charset="-128"/>
                <a:ea typeface="ＭＳ Ｐゴシック" panose="020B0600070205080204" pitchFamily="50" charset="-128"/>
              </a:rPr>
              <a:t>2</a:t>
            </a:r>
            <a:r>
              <a:rPr lang="ja-JP" altLang="en-US" b="1" dirty="0">
                <a:latin typeface="ＭＳ Ｐゴシック" panose="020B0600070205080204" pitchFamily="50" charset="-128"/>
                <a:ea typeface="ＭＳ Ｐゴシック" panose="020B0600070205080204" pitchFamily="50" charset="-128"/>
              </a:rPr>
              <a:t>方向から）</a:t>
            </a:r>
            <a:endParaRPr lang="en-US" altLang="ja-JP" b="1" dirty="0">
              <a:latin typeface="ＭＳ Ｐゴシック" panose="020B0600070205080204" pitchFamily="50" charset="-128"/>
              <a:ea typeface="ＭＳ Ｐゴシック" panose="020B0600070205080204" pitchFamily="50" charset="-128"/>
            </a:endParaRPr>
          </a:p>
          <a:p>
            <a:r>
              <a:rPr lang="ja-JP" altLang="en-US" b="1" dirty="0">
                <a:latin typeface="ＭＳ Ｐゴシック" panose="020B0600070205080204" pitchFamily="50" charset="-128"/>
                <a:ea typeface="ＭＳ Ｐゴシック" panose="020B0600070205080204" pitchFamily="50" charset="-128"/>
              </a:rPr>
              <a:t>　　　</a:t>
            </a:r>
            <a:r>
              <a:rPr lang="ja-JP" altLang="en-US" b="1" u="sng" dirty="0">
                <a:latin typeface="ＭＳ Ｐゴシック" panose="020B0600070205080204" pitchFamily="50" charset="-128"/>
                <a:ea typeface="ＭＳ Ｐゴシック" panose="020B0600070205080204" pitchFamily="50" charset="-128"/>
              </a:rPr>
              <a:t>内装材</a:t>
            </a:r>
            <a:endParaRPr lang="en-US" altLang="ja-JP" b="1" u="sng" dirty="0">
              <a:latin typeface="ＭＳ Ｐゴシック" panose="020B0600070205080204" pitchFamily="50" charset="-128"/>
              <a:ea typeface="ＭＳ Ｐゴシック" panose="020B0600070205080204" pitchFamily="50" charset="-128"/>
            </a:endParaRPr>
          </a:p>
          <a:p>
            <a:r>
              <a:rPr lang="ja-JP" altLang="en-US" b="1" dirty="0">
                <a:latin typeface="ＭＳ Ｐゴシック" panose="020B0600070205080204" pitchFamily="50" charset="-128"/>
                <a:ea typeface="ＭＳ Ｐゴシック" panose="020B0600070205080204" pitchFamily="50" charset="-128"/>
              </a:rPr>
              <a:t>　　　　・施工中の写真</a:t>
            </a:r>
            <a:endParaRPr lang="en-US" altLang="ja-JP" b="1" dirty="0">
              <a:highlight>
                <a:srgbClr val="C0C0C0"/>
              </a:highlight>
              <a:latin typeface="ＭＳ Ｐゴシック" panose="020B0600070205080204" pitchFamily="50" charset="-128"/>
              <a:ea typeface="ＭＳ Ｐゴシック" panose="020B0600070205080204" pitchFamily="50" charset="-128"/>
            </a:endParaRPr>
          </a:p>
          <a:p>
            <a:r>
              <a:rPr lang="ja-JP" altLang="en-US" b="1" dirty="0">
                <a:latin typeface="ＭＳ Ｐゴシック" panose="020B0600070205080204" pitchFamily="50" charset="-128"/>
                <a:ea typeface="ＭＳ Ｐゴシック" panose="020B0600070205080204" pitchFamily="50" charset="-128"/>
              </a:rPr>
              <a:t>　　　</a:t>
            </a:r>
            <a:r>
              <a:rPr lang="ja-JP" altLang="en-US" b="1" u="sng" dirty="0">
                <a:latin typeface="ＭＳ Ｐゴシック" panose="020B0600070205080204" pitchFamily="50" charset="-128"/>
                <a:ea typeface="ＭＳ Ｐゴシック" panose="020B0600070205080204" pitchFamily="50" charset="-128"/>
              </a:rPr>
              <a:t>外構材</a:t>
            </a:r>
            <a:endParaRPr lang="en-US" altLang="ja-JP" b="1" u="sng" dirty="0">
              <a:latin typeface="ＭＳ Ｐゴシック" panose="020B0600070205080204" pitchFamily="50" charset="-128"/>
              <a:ea typeface="ＭＳ Ｐゴシック" panose="020B0600070205080204" pitchFamily="50" charset="-128"/>
            </a:endParaRPr>
          </a:p>
          <a:p>
            <a:r>
              <a:rPr lang="ja-JP" altLang="en-US" b="1" dirty="0">
                <a:latin typeface="ＭＳ Ｐゴシック" panose="020B0600070205080204" pitchFamily="50" charset="-128"/>
                <a:ea typeface="ＭＳ Ｐゴシック" panose="020B0600070205080204" pitchFamily="50" charset="-128"/>
              </a:rPr>
              <a:t>　　　　・施工中の写真</a:t>
            </a:r>
            <a:endParaRPr lang="en-US" altLang="ja-JP" b="1" dirty="0">
              <a:latin typeface="ＭＳ Ｐゴシック" panose="020B0600070205080204" pitchFamily="50" charset="-128"/>
              <a:ea typeface="ＭＳ Ｐゴシック" panose="020B0600070205080204" pitchFamily="50" charset="-128"/>
            </a:endParaRPr>
          </a:p>
          <a:p>
            <a:r>
              <a:rPr lang="ja-JP" altLang="en-US" b="1" dirty="0">
                <a:latin typeface="ＭＳ Ｐゴシック" panose="020B0600070205080204" pitchFamily="50" charset="-128"/>
                <a:ea typeface="ＭＳ Ｐゴシック" panose="020B0600070205080204" pitchFamily="50" charset="-128"/>
              </a:rPr>
              <a:t>　　　　・塗料の塗布しているところの写真　</a:t>
            </a:r>
            <a:r>
              <a:rPr lang="ja-JP" altLang="en-US" b="1" dirty="0">
                <a:highlight>
                  <a:srgbClr val="C0C0C0"/>
                </a:highlight>
                <a:latin typeface="ＭＳ Ｐゴシック" panose="020B0600070205080204" pitchFamily="50" charset="-128"/>
                <a:ea typeface="ＭＳ Ｐゴシック" panose="020B0600070205080204" pitchFamily="50" charset="-128"/>
              </a:rPr>
              <a:t>（塗布されたことがわかる証拠）</a:t>
            </a:r>
          </a:p>
          <a:p>
            <a:pPr marL="457200" indent="-457200">
              <a:lnSpc>
                <a:spcPct val="150000"/>
              </a:lnSpc>
              <a:buFont typeface="+mj-ea"/>
              <a:buAutoNum type="circleNumDbPlain" startAt="3"/>
            </a:pPr>
            <a:r>
              <a:rPr lang="ja-JP" altLang="en-US" b="1" dirty="0">
                <a:latin typeface="ＭＳ Ｐゴシック" panose="020B0600070205080204" pitchFamily="50" charset="-128"/>
                <a:ea typeface="ＭＳ Ｐゴシック" panose="020B0600070205080204" pitchFamily="50" charset="-128"/>
              </a:rPr>
              <a:t>事業完了時の建物や施工箇所の全景写真（</a:t>
            </a:r>
            <a:r>
              <a:rPr lang="en-US" altLang="ja-JP" b="1" dirty="0">
                <a:latin typeface="ＭＳ Ｐゴシック" panose="020B0600070205080204" pitchFamily="50" charset="-128"/>
                <a:ea typeface="ＭＳ Ｐゴシック" panose="020B0600070205080204" pitchFamily="50" charset="-128"/>
              </a:rPr>
              <a:t>2</a:t>
            </a:r>
            <a:r>
              <a:rPr lang="ja-JP" altLang="en-US" b="1" dirty="0">
                <a:latin typeface="ＭＳ Ｐゴシック" panose="020B0600070205080204" pitchFamily="50" charset="-128"/>
                <a:ea typeface="ＭＳ Ｐゴシック" panose="020B0600070205080204" pitchFamily="50" charset="-128"/>
              </a:rPr>
              <a:t>方向から）</a:t>
            </a:r>
            <a:r>
              <a:rPr lang="ja-JP" altLang="en-US" b="1" dirty="0">
                <a:highlight>
                  <a:srgbClr val="C0C0C0"/>
                </a:highlight>
                <a:latin typeface="ＭＳ Ｐゴシック" panose="020B0600070205080204" pitchFamily="50" charset="-128"/>
                <a:ea typeface="ＭＳ Ｐゴシック" panose="020B0600070205080204" pitchFamily="50" charset="-128"/>
              </a:rPr>
              <a:t>（事業完了時点の状態がわかる証拠）</a:t>
            </a:r>
            <a:endParaRPr lang="en-US" altLang="ja-JP" b="1" dirty="0">
              <a:highlight>
                <a:srgbClr val="C0C0C0"/>
              </a:highlight>
              <a:latin typeface="ＭＳ Ｐゴシック" panose="020B0600070205080204" pitchFamily="50" charset="-128"/>
              <a:ea typeface="ＭＳ Ｐゴシック" panose="020B0600070205080204" pitchFamily="50" charset="-128"/>
            </a:endParaRPr>
          </a:p>
          <a:p>
            <a:pPr marL="457200" indent="-457200">
              <a:lnSpc>
                <a:spcPct val="150000"/>
              </a:lnSpc>
              <a:buFont typeface="+mj-ea"/>
              <a:buAutoNum type="circleNumDbPlain" startAt="3"/>
            </a:pPr>
            <a:r>
              <a:rPr lang="en-US" altLang="ja-JP" b="1" dirty="0">
                <a:latin typeface="ＭＳ Ｐゴシック" panose="020B0600070205080204" pitchFamily="50" charset="-128"/>
                <a:ea typeface="ＭＳ Ｐゴシック" panose="020B0600070205080204" pitchFamily="50" charset="-128"/>
              </a:rPr>
              <a:t>JAS</a:t>
            </a:r>
            <a:r>
              <a:rPr lang="ja-JP" altLang="en-US" b="1" dirty="0">
                <a:latin typeface="ＭＳ Ｐゴシック" panose="020B0600070205080204" pitchFamily="50" charset="-128"/>
                <a:ea typeface="ＭＳ Ｐゴシック" panose="020B0600070205080204" pitchFamily="50" charset="-128"/>
              </a:rPr>
              <a:t>マークのあるものは、</a:t>
            </a:r>
            <a:r>
              <a:rPr lang="en-US" altLang="ja-JP" b="1" dirty="0">
                <a:latin typeface="ＭＳ Ｐゴシック" panose="020B0600070205080204" pitchFamily="50" charset="-128"/>
                <a:ea typeface="ＭＳ Ｐゴシック" panose="020B0600070205080204" pitchFamily="50" charset="-128"/>
              </a:rPr>
              <a:t>JAS</a:t>
            </a:r>
            <a:r>
              <a:rPr lang="ja-JP" altLang="en-US" b="1" dirty="0">
                <a:latin typeface="ＭＳ Ｐゴシック" panose="020B0600070205080204" pitchFamily="50" charset="-128"/>
                <a:ea typeface="ＭＳ Ｐゴシック" panose="020B0600070205080204" pitchFamily="50" charset="-128"/>
              </a:rPr>
              <a:t>マークがわかるような写真</a:t>
            </a:r>
            <a:endParaRPr lang="en-US" altLang="ja-JP" b="1" dirty="0">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CD412194-E34E-4408-AB41-FD08F1161FD9}"/>
              </a:ext>
            </a:extLst>
          </p:cNvPr>
          <p:cNvSpPr/>
          <p:nvPr/>
        </p:nvSpPr>
        <p:spPr>
          <a:xfrm>
            <a:off x="5134060" y="5552431"/>
            <a:ext cx="4729194" cy="923330"/>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r>
              <a:rPr lang="en-US" altLang="ja-JP" b="1" dirty="0">
                <a:latin typeface="ＭＳ Ｐゴシック" panose="020B0600070205080204" pitchFamily="50" charset="-128"/>
                <a:ea typeface="ＭＳ Ｐゴシック" panose="020B0600070205080204" pitchFamily="50" charset="-128"/>
              </a:rPr>
              <a:t>※ⅰ</a:t>
            </a:r>
            <a:r>
              <a:rPr lang="ja-JP" altLang="en-US" b="1" dirty="0">
                <a:latin typeface="ＭＳ Ｐゴシック" panose="020B0600070205080204" pitchFamily="50" charset="-128"/>
                <a:ea typeface="ＭＳ Ｐゴシック" panose="020B0600070205080204" pitchFamily="50" charset="-128"/>
              </a:rPr>
              <a:t>～</a:t>
            </a:r>
            <a:r>
              <a:rPr lang="en-US" altLang="ja-JP" b="1" dirty="0">
                <a:latin typeface="ＭＳ Ｐゴシック" panose="020B0600070205080204" pitchFamily="50" charset="-128"/>
                <a:ea typeface="ＭＳ Ｐゴシック" panose="020B0600070205080204" pitchFamily="50" charset="-128"/>
              </a:rPr>
              <a:t>ⅲ</a:t>
            </a:r>
            <a:r>
              <a:rPr lang="ja-JP" altLang="en-US" b="1" dirty="0">
                <a:latin typeface="ＭＳ Ｐゴシック" panose="020B0600070205080204" pitchFamily="50" charset="-128"/>
                <a:ea typeface="ＭＳ Ｐゴシック" panose="020B0600070205080204" pitchFamily="50" charset="-128"/>
              </a:rPr>
              <a:t>のかかれた黒板とともに撮影</a:t>
            </a:r>
            <a:endParaRPr lang="en-US" altLang="ja-JP" b="1" dirty="0">
              <a:latin typeface="ＭＳ Ｐゴシック" panose="020B0600070205080204" pitchFamily="50" charset="-128"/>
              <a:ea typeface="ＭＳ Ｐゴシック" panose="020B0600070205080204" pitchFamily="50" charset="-128"/>
            </a:endParaRPr>
          </a:p>
          <a:p>
            <a:r>
              <a:rPr lang="ja-JP" altLang="en-US" b="1" dirty="0">
                <a:solidFill>
                  <a:schemeClr val="accent1"/>
                </a:solidFill>
                <a:latin typeface="ＭＳ Ｐゴシック" panose="020B0600070205080204" pitchFamily="50" charset="-128"/>
                <a:ea typeface="ＭＳ Ｐゴシック" panose="020B0600070205080204" pitchFamily="50" charset="-128"/>
              </a:rPr>
              <a:t>共通　　　　　　　</a:t>
            </a:r>
            <a:r>
              <a:rPr lang="ja-JP" altLang="en-US" b="1" dirty="0">
                <a:solidFill>
                  <a:srgbClr val="FF0000"/>
                </a:solidFill>
                <a:latin typeface="ＭＳ Ｐゴシック" panose="020B0600070205080204" pitchFamily="50" charset="-128"/>
                <a:ea typeface="ＭＳ Ｐゴシック" panose="020B0600070205080204" pitchFamily="50" charset="-128"/>
              </a:rPr>
              <a:t>　　　　　　　</a:t>
            </a:r>
            <a:r>
              <a:rPr lang="ja-JP" altLang="en-US" b="1" dirty="0">
                <a:solidFill>
                  <a:srgbClr val="00B050"/>
                </a:solidFill>
                <a:latin typeface="ＭＳ Ｐゴシック" panose="020B0600070205080204" pitchFamily="50" charset="-128"/>
                <a:ea typeface="ＭＳ Ｐゴシック" panose="020B0600070205080204" pitchFamily="50" charset="-128"/>
              </a:rPr>
              <a:t>構造については　</a:t>
            </a:r>
          </a:p>
          <a:p>
            <a:r>
              <a:rPr lang="en-US" altLang="ja-JP" b="1" dirty="0">
                <a:solidFill>
                  <a:schemeClr val="accent1"/>
                </a:solidFill>
                <a:latin typeface="ＭＳ Ｐゴシック" panose="020B0600070205080204" pitchFamily="50" charset="-128"/>
                <a:ea typeface="ＭＳ Ｐゴシック" panose="020B0600070205080204" pitchFamily="50" charset="-128"/>
              </a:rPr>
              <a:t>(ⅰ)</a:t>
            </a:r>
            <a:r>
              <a:rPr lang="ja-JP" altLang="en-US" b="1" dirty="0">
                <a:solidFill>
                  <a:schemeClr val="accent1"/>
                </a:solidFill>
                <a:latin typeface="ＭＳ Ｐゴシック" panose="020B0600070205080204" pitchFamily="50" charset="-128"/>
                <a:ea typeface="ＭＳ Ｐゴシック" panose="020B0600070205080204" pitchFamily="50" charset="-128"/>
              </a:rPr>
              <a:t>工事名、</a:t>
            </a:r>
            <a:r>
              <a:rPr lang="en-US" altLang="ja-JP" b="1" dirty="0">
                <a:solidFill>
                  <a:schemeClr val="accent1"/>
                </a:solidFill>
                <a:latin typeface="ＭＳ Ｐゴシック" panose="020B0600070205080204" pitchFamily="50" charset="-128"/>
                <a:ea typeface="ＭＳ Ｐゴシック" panose="020B0600070205080204" pitchFamily="50" charset="-128"/>
              </a:rPr>
              <a:t>(ⅱ)</a:t>
            </a:r>
            <a:r>
              <a:rPr lang="ja-JP" altLang="en-US" b="1" dirty="0">
                <a:solidFill>
                  <a:schemeClr val="accent1"/>
                </a:solidFill>
                <a:latin typeface="ＭＳ Ｐゴシック" panose="020B0600070205080204" pitchFamily="50" charset="-128"/>
                <a:ea typeface="ＭＳ Ｐゴシック" panose="020B0600070205080204" pitchFamily="50" charset="-128"/>
              </a:rPr>
              <a:t>撮影日時、</a:t>
            </a:r>
            <a:r>
              <a:rPr lang="en-US" altLang="ja-JP" b="1" dirty="0">
                <a:solidFill>
                  <a:srgbClr val="00B050"/>
                </a:solidFill>
                <a:latin typeface="ＭＳ Ｐゴシック" panose="020B0600070205080204" pitchFamily="50" charset="-128"/>
                <a:ea typeface="ＭＳ Ｐゴシック" panose="020B0600070205080204" pitchFamily="50" charset="-128"/>
              </a:rPr>
              <a:t>(ⅲ)</a:t>
            </a:r>
            <a:r>
              <a:rPr lang="ja-JP" altLang="en-US" b="1" dirty="0">
                <a:solidFill>
                  <a:srgbClr val="00B050"/>
                </a:solidFill>
                <a:latin typeface="ＭＳ Ｐゴシック" panose="020B0600070205080204" pitchFamily="50" charset="-128"/>
                <a:ea typeface="ＭＳ Ｐゴシック" panose="020B0600070205080204" pitchFamily="50" charset="-128"/>
              </a:rPr>
              <a:t>部材種（柱等）</a:t>
            </a:r>
            <a:endParaRPr lang="en-US" altLang="ja-JP" b="1" dirty="0">
              <a:solidFill>
                <a:srgbClr val="00B050"/>
              </a:solidFill>
              <a:latin typeface="ＭＳ Ｐゴシック" panose="020B0600070205080204" pitchFamily="50" charset="-128"/>
              <a:ea typeface="ＭＳ Ｐゴシック" panose="020B0600070205080204" pitchFamily="50" charset="-128"/>
            </a:endParaRPr>
          </a:p>
        </p:txBody>
      </p:sp>
      <p:sp>
        <p:nvSpPr>
          <p:cNvPr id="9" name="正方形/長方形 8">
            <a:extLst>
              <a:ext uri="{FF2B5EF4-FFF2-40B4-BE49-F238E27FC236}">
                <a16:creationId xmlns:a16="http://schemas.microsoft.com/office/drawing/2014/main" id="{D900AF34-8CA9-4A48-87F1-D4835DC52B5C}"/>
              </a:ext>
            </a:extLst>
          </p:cNvPr>
          <p:cNvSpPr/>
          <p:nvPr/>
        </p:nvSpPr>
        <p:spPr>
          <a:xfrm>
            <a:off x="339967" y="5733948"/>
            <a:ext cx="4729194" cy="646331"/>
          </a:xfrm>
          <a:prstGeom prst="rect">
            <a:avLst/>
          </a:prstGeom>
          <a:solidFill>
            <a:schemeClr val="bg1"/>
          </a:solidFill>
          <a:ln>
            <a:noFill/>
          </a:ln>
        </p:spPr>
        <p:txBody>
          <a:bodyPr wrap="square">
            <a:spAutoFit/>
          </a:bodyPr>
          <a:lstStyle/>
          <a:p>
            <a:r>
              <a:rPr lang="en-US" altLang="ja-JP" b="1" dirty="0">
                <a:solidFill>
                  <a:srgbClr val="FF0000"/>
                </a:solidFill>
                <a:latin typeface="ＭＳ Ｐゴシック" panose="020B0600070205080204" pitchFamily="50" charset="-128"/>
                <a:ea typeface="ＭＳ Ｐゴシック" panose="020B0600070205080204" pitchFamily="50" charset="-128"/>
              </a:rPr>
              <a:t>※</a:t>
            </a:r>
            <a:r>
              <a:rPr lang="ja-JP" altLang="en-US" b="1" dirty="0">
                <a:solidFill>
                  <a:srgbClr val="FF0000"/>
                </a:solidFill>
                <a:latin typeface="ＭＳ Ｐゴシック" panose="020B0600070205080204" pitchFamily="50" charset="-128"/>
                <a:ea typeface="ＭＳ Ｐゴシック" panose="020B0600070205080204" pitchFamily="50" charset="-128"/>
              </a:rPr>
              <a:t>事業の成果報告のために一部の事業者に</a:t>
            </a:r>
            <a:endParaRPr lang="en-US" altLang="ja-JP" b="1" dirty="0">
              <a:solidFill>
                <a:srgbClr val="FF0000"/>
              </a:solidFill>
              <a:latin typeface="ＭＳ Ｐゴシック" panose="020B0600070205080204" pitchFamily="50" charset="-128"/>
              <a:ea typeface="ＭＳ Ｐゴシック" panose="020B0600070205080204" pitchFamily="50" charset="-128"/>
            </a:endParaRPr>
          </a:p>
          <a:p>
            <a:r>
              <a:rPr lang="ja-JP" altLang="en-US" b="1" dirty="0">
                <a:solidFill>
                  <a:srgbClr val="FF0000"/>
                </a:solidFill>
                <a:latin typeface="ＭＳ Ｐゴシック" panose="020B0600070205080204" pitchFamily="50" charset="-128"/>
                <a:ea typeface="ＭＳ Ｐゴシック" panose="020B0600070205080204" pitchFamily="50" charset="-128"/>
              </a:rPr>
              <a:t>　　追加写真を求めさせて頂く場合があります。</a:t>
            </a:r>
            <a:endParaRPr lang="en-US" altLang="ja-JP" b="1" dirty="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532156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35F55F0-08CD-0644-9681-9C4EA8D47DC8}"/>
              </a:ext>
            </a:extLst>
          </p:cNvPr>
          <p:cNvSpPr txBox="1"/>
          <p:nvPr/>
        </p:nvSpPr>
        <p:spPr>
          <a:xfrm>
            <a:off x="0" y="28636"/>
            <a:ext cx="9906000"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施工中、施工終了後　現地確認　</a:t>
            </a:r>
            <a:r>
              <a:rPr lang="ja-JP" altLang="en-US" sz="3200" b="1" dirty="0">
                <a:solidFill>
                  <a:schemeClr val="bg1"/>
                </a:solidFill>
                <a:latin typeface="ＭＳ Ｐゴシック" panose="020B0600070205080204" pitchFamily="50" charset="-128"/>
                <a:ea typeface="ＭＳ Ｐゴシック" panose="020B0600070205080204" pitchFamily="50" charset="-128"/>
              </a:rPr>
              <a:t>（第１５関係）　</a:t>
            </a:r>
            <a:endParaRPr lang="ja-JP" altLang="en-US" sz="4000" b="1" dirty="0">
              <a:solidFill>
                <a:schemeClr val="bg1"/>
              </a:solidFill>
              <a:latin typeface="ＭＳ Ｐゴシック" panose="020B0600070205080204" pitchFamily="50" charset="-128"/>
              <a:ea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433B1A09-440F-4406-81CE-FC1E894A0CBF}"/>
              </a:ext>
            </a:extLst>
          </p:cNvPr>
          <p:cNvSpPr txBox="1"/>
          <p:nvPr/>
        </p:nvSpPr>
        <p:spPr>
          <a:xfrm>
            <a:off x="484067" y="1449693"/>
            <a:ext cx="9203273" cy="4154984"/>
          </a:xfrm>
          <a:prstGeom prst="rect">
            <a:avLst/>
          </a:prstGeom>
          <a:noFill/>
        </p:spPr>
        <p:txBody>
          <a:bodyPr wrap="square" rtlCol="0">
            <a:spAutoFit/>
          </a:bodyPr>
          <a:lstStyle/>
          <a:p>
            <a:r>
              <a:rPr lang="ja-JP" altLang="en-US" sz="2400" dirty="0">
                <a:latin typeface="ＭＳ Ｐゴシック" panose="020B0600070205080204" pitchFamily="50" charset="-128"/>
                <a:ea typeface="ＭＳ Ｐゴシック" panose="020B0600070205080204" pitchFamily="50" charset="-128"/>
              </a:rPr>
              <a:t>事務局および地方木材団体は、</a:t>
            </a:r>
            <a:endParaRPr lang="en-US" altLang="ja-JP" sz="2400" dirty="0">
              <a:latin typeface="ＭＳ Ｐゴシック" panose="020B0600070205080204" pitchFamily="50" charset="-128"/>
              <a:ea typeface="ＭＳ Ｐゴシック" panose="020B0600070205080204" pitchFamily="50" charset="-128"/>
            </a:endParaRPr>
          </a:p>
          <a:p>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一部の物件において、</a:t>
            </a:r>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現地で建て方完了後等の木材の利用状況を</a:t>
            </a:r>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確認させていただきます。</a:t>
            </a:r>
            <a:endParaRPr lang="en-US" altLang="ja-JP" sz="2400" dirty="0">
              <a:latin typeface="ＭＳ Ｐゴシック" panose="020B0600070205080204" pitchFamily="50" charset="-128"/>
              <a:ea typeface="ＭＳ Ｐゴシック" panose="020B0600070205080204" pitchFamily="50" charset="-128"/>
            </a:endParaRPr>
          </a:p>
          <a:p>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現地確認の対象事業者には、</a:t>
            </a:r>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　事務局及び地方木材団体から連絡させていただきます。</a:t>
            </a:r>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　</a:t>
            </a:r>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現地確認の対象となった際は、</a:t>
            </a:r>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　確認可能な日の連絡、現場の調整等など、ご協力をお願いします。</a:t>
            </a:r>
          </a:p>
        </p:txBody>
      </p:sp>
    </p:spTree>
    <p:extLst>
      <p:ext uri="{BB962C8B-B14F-4D97-AF65-F5344CB8AC3E}">
        <p14:creationId xmlns:p14="http://schemas.microsoft.com/office/powerpoint/2010/main" val="1203895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35F55F0-08CD-0644-9681-9C4EA8D47DC8}"/>
              </a:ext>
            </a:extLst>
          </p:cNvPr>
          <p:cNvSpPr txBox="1"/>
          <p:nvPr/>
        </p:nvSpPr>
        <p:spPr>
          <a:xfrm>
            <a:off x="0" y="28636"/>
            <a:ext cx="9906000" cy="584775"/>
          </a:xfrm>
          <a:prstGeom prst="rect">
            <a:avLst/>
          </a:prstGeom>
          <a:noFill/>
        </p:spPr>
        <p:txBody>
          <a:bodyPr wrap="square" rtlCol="0">
            <a:spAutoFit/>
          </a:bodyPr>
          <a:lstStyle/>
          <a:p>
            <a:r>
              <a:rPr lang="ja-JP" altLang="en-US" sz="3200" b="1" dirty="0">
                <a:solidFill>
                  <a:schemeClr val="bg1"/>
                </a:solidFill>
                <a:latin typeface="ＭＳ Ｐゴシック" panose="020B0600070205080204" pitchFamily="50" charset="-128"/>
                <a:ea typeface="ＭＳ Ｐゴシック" panose="020B0600070205080204" pitchFamily="50" charset="-128"/>
              </a:rPr>
              <a:t>助成金交付申請書</a:t>
            </a:r>
            <a:r>
              <a:rPr lang="ja-JP" altLang="en-US" sz="2800" b="1" dirty="0">
                <a:solidFill>
                  <a:schemeClr val="bg1"/>
                </a:solidFill>
                <a:latin typeface="ＭＳ Ｐゴシック" panose="020B0600070205080204" pitchFamily="50" charset="-128"/>
                <a:ea typeface="ＭＳ Ｐゴシック" panose="020B0600070205080204" pitchFamily="50" charset="-128"/>
              </a:rPr>
              <a:t>（様式６号）　構造材、内装材</a:t>
            </a:r>
            <a:r>
              <a:rPr lang="ja-JP" altLang="en-US" sz="2400" b="1" dirty="0">
                <a:solidFill>
                  <a:schemeClr val="bg1"/>
                </a:solidFill>
                <a:latin typeface="ＭＳ Ｐゴシック" panose="020B0600070205080204" pitchFamily="50" charset="-128"/>
                <a:ea typeface="ＭＳ Ｐゴシック" panose="020B0600070205080204" pitchFamily="50" charset="-128"/>
              </a:rPr>
              <a:t>　</a:t>
            </a:r>
            <a:r>
              <a:rPr lang="ja-JP" altLang="en-US" sz="2800" b="1" dirty="0">
                <a:solidFill>
                  <a:schemeClr val="bg1"/>
                </a:solidFill>
                <a:latin typeface="ＭＳ Ｐゴシック" panose="020B0600070205080204" pitchFamily="50" charset="-128"/>
                <a:ea typeface="ＭＳ Ｐゴシック" panose="020B0600070205080204" pitchFamily="50" charset="-128"/>
              </a:rPr>
              <a:t>（第</a:t>
            </a:r>
            <a:r>
              <a:rPr lang="en-US" altLang="ja-JP" sz="2800" b="1" dirty="0">
                <a:solidFill>
                  <a:schemeClr val="bg1"/>
                </a:solidFill>
                <a:latin typeface="ＭＳ Ｐゴシック" panose="020B0600070205080204" pitchFamily="50" charset="-128"/>
                <a:ea typeface="ＭＳ Ｐゴシック" panose="020B0600070205080204" pitchFamily="50" charset="-128"/>
              </a:rPr>
              <a:t>16</a:t>
            </a:r>
            <a:r>
              <a:rPr lang="ja-JP" altLang="en-US" sz="2800" b="1" dirty="0">
                <a:solidFill>
                  <a:schemeClr val="bg1"/>
                </a:solidFill>
                <a:latin typeface="ＭＳ Ｐゴシック" panose="020B0600070205080204" pitchFamily="50" charset="-128"/>
                <a:ea typeface="ＭＳ Ｐゴシック" panose="020B0600070205080204" pitchFamily="50" charset="-128"/>
              </a:rPr>
              <a:t>関係）</a:t>
            </a:r>
            <a:endParaRPr lang="ja-JP" altLang="en-US" sz="4000" b="1" dirty="0">
              <a:solidFill>
                <a:schemeClr val="bg1"/>
              </a:solidFill>
              <a:latin typeface="ＭＳ Ｐゴシック" panose="020B0600070205080204" pitchFamily="50" charset="-128"/>
              <a:ea typeface="ＭＳ Ｐゴシック" panose="020B0600070205080204" pitchFamily="50" charset="-128"/>
            </a:endParaRPr>
          </a:p>
        </p:txBody>
      </p:sp>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7" name="正方形/長方形 6">
            <a:extLst>
              <a:ext uri="{FF2B5EF4-FFF2-40B4-BE49-F238E27FC236}">
                <a16:creationId xmlns:a16="http://schemas.microsoft.com/office/drawing/2014/main" id="{5D20EF88-C372-432E-840D-7305FBE0477C}"/>
              </a:ext>
            </a:extLst>
          </p:cNvPr>
          <p:cNvSpPr/>
          <p:nvPr/>
        </p:nvSpPr>
        <p:spPr>
          <a:xfrm>
            <a:off x="623418" y="912014"/>
            <a:ext cx="9058570" cy="369332"/>
          </a:xfrm>
          <a:prstGeom prst="rect">
            <a:avLst/>
          </a:prstGeom>
          <a:solidFill>
            <a:schemeClr val="bg1"/>
          </a:solidFill>
          <a:ln>
            <a:solidFill>
              <a:schemeClr val="tx1"/>
            </a:solidFill>
          </a:ln>
        </p:spPr>
        <p:txBody>
          <a:bodyPr wrap="square">
            <a:spAutoFit/>
          </a:bodyPr>
          <a:lstStyle/>
          <a:p>
            <a:pPr marL="179388" indent="-179388" algn="ctr"/>
            <a:r>
              <a:rPr lang="ja-JP" altLang="en-US" b="1" dirty="0">
                <a:latin typeface="ＭＳ Ｐゴシック" panose="020B0600070205080204" pitchFamily="50" charset="-128"/>
                <a:ea typeface="ＭＳ Ｐゴシック" panose="020B0600070205080204" pitchFamily="50" charset="-128"/>
              </a:rPr>
              <a:t>提出先は物件の住所にある地域木材団体</a:t>
            </a:r>
          </a:p>
        </p:txBody>
      </p:sp>
      <p:sp>
        <p:nvSpPr>
          <p:cNvPr id="8" name="正方形/長方形 7">
            <a:extLst>
              <a:ext uri="{FF2B5EF4-FFF2-40B4-BE49-F238E27FC236}">
                <a16:creationId xmlns:a16="http://schemas.microsoft.com/office/drawing/2014/main" id="{AEBAB6FC-6799-47FC-A513-2B0061CBD083}"/>
              </a:ext>
            </a:extLst>
          </p:cNvPr>
          <p:cNvSpPr/>
          <p:nvPr/>
        </p:nvSpPr>
        <p:spPr>
          <a:xfrm>
            <a:off x="224012" y="1320730"/>
            <a:ext cx="5779223" cy="4801314"/>
          </a:xfrm>
          <a:prstGeom prst="rect">
            <a:avLst/>
          </a:prstGeom>
          <a:solidFill>
            <a:schemeClr val="bg1"/>
          </a:solidFill>
          <a:ln>
            <a:noFill/>
          </a:ln>
        </p:spPr>
        <p:txBody>
          <a:bodyPr wrap="square">
            <a:spAutoFit/>
          </a:bodyPr>
          <a:lstStyle/>
          <a:p>
            <a:pPr marL="457200" indent="-457200">
              <a:lnSpc>
                <a:spcPct val="150000"/>
              </a:lnSpc>
              <a:buFont typeface="+mj-ea"/>
              <a:buAutoNum type="circleNumDbPlain"/>
            </a:pPr>
            <a:r>
              <a:rPr lang="zh-TW" altLang="en-US" b="1" dirty="0">
                <a:latin typeface="ＭＳ Ｐゴシック" panose="020B0600070205080204" pitchFamily="50" charset="-128"/>
                <a:ea typeface="ＭＳ Ｐゴシック" panose="020B0600070205080204" pitchFamily="50" charset="-128"/>
              </a:rPr>
              <a:t>様式</a:t>
            </a:r>
            <a:r>
              <a:rPr lang="ja-JP" altLang="en-US" b="1" dirty="0">
                <a:latin typeface="ＭＳ Ｐゴシック" panose="020B0600070205080204" pitchFamily="50" charset="-128"/>
                <a:ea typeface="ＭＳ Ｐゴシック" panose="020B0600070205080204" pitchFamily="50" charset="-128"/>
              </a:rPr>
              <a:t>６</a:t>
            </a:r>
            <a:r>
              <a:rPr lang="zh-TW" altLang="en-US" b="1" dirty="0">
                <a:latin typeface="ＭＳ Ｐゴシック" panose="020B0600070205080204" pitchFamily="50" charset="-128"/>
                <a:ea typeface="ＭＳ Ｐゴシック" panose="020B0600070205080204" pitchFamily="50" charset="-128"/>
              </a:rPr>
              <a:t>号</a:t>
            </a:r>
            <a:r>
              <a:rPr lang="en-US" altLang="ja-JP" b="1" dirty="0">
                <a:latin typeface="ＭＳ Ｐゴシック" panose="020B0600070205080204" pitchFamily="50" charset="-128"/>
                <a:ea typeface="ＭＳ Ｐゴシック" panose="020B0600070205080204" pitchFamily="50" charset="-128"/>
              </a:rPr>
              <a:t>-</a:t>
            </a:r>
            <a:r>
              <a:rPr lang="ja-JP" altLang="en-US" b="1" dirty="0">
                <a:latin typeface="ＭＳ Ｐゴシック" panose="020B0600070205080204" pitchFamily="50" charset="-128"/>
                <a:ea typeface="ＭＳ Ｐゴシック" panose="020B0600070205080204" pitchFamily="50" charset="-128"/>
              </a:rPr>
              <a:t>１（構造材），２（内装材）　</a:t>
            </a:r>
            <a:r>
              <a:rPr lang="zh-TW" altLang="en-US" b="1" dirty="0">
                <a:latin typeface="ＭＳ Ｐゴシック" panose="020B0600070205080204" pitchFamily="50" charset="-128"/>
                <a:ea typeface="ＭＳ Ｐゴシック" panose="020B0600070205080204" pitchFamily="50" charset="-128"/>
              </a:rPr>
              <a:t>交付申請書</a:t>
            </a:r>
            <a:endParaRPr lang="en-US" altLang="ja-JP" b="1" dirty="0">
              <a:latin typeface="ＭＳ Ｐゴシック" panose="020B0600070205080204" pitchFamily="50" charset="-128"/>
              <a:ea typeface="ＭＳ Ｐゴシック" panose="020B0600070205080204" pitchFamily="50" charset="-128"/>
            </a:endParaRPr>
          </a:p>
          <a:p>
            <a:pPr marL="457200" indent="-457200">
              <a:lnSpc>
                <a:spcPct val="150000"/>
              </a:lnSpc>
              <a:buFont typeface="+mj-ea"/>
              <a:buAutoNum type="circleNumDbPlain"/>
            </a:pPr>
            <a:r>
              <a:rPr lang="ja-JP" altLang="en-US" b="1" dirty="0">
                <a:latin typeface="ＭＳ Ｐゴシック" panose="020B0600070205080204" pitchFamily="50" charset="-128"/>
                <a:ea typeface="ＭＳ Ｐゴシック" panose="020B0600070205080204" pitchFamily="50" charset="-128"/>
              </a:rPr>
              <a:t>図面（木材製品の種類ごとに色分け）</a:t>
            </a:r>
            <a:endParaRPr lang="en-US" altLang="ja-JP" b="1" dirty="0">
              <a:latin typeface="ＭＳ Ｐゴシック" panose="020B0600070205080204" pitchFamily="50" charset="-128"/>
              <a:ea typeface="ＭＳ Ｐゴシック" panose="020B0600070205080204" pitchFamily="50" charset="-128"/>
            </a:endParaRPr>
          </a:p>
          <a:p>
            <a:pPr marL="457200" indent="-457200">
              <a:buFont typeface="+mj-ea"/>
              <a:buAutoNum type="circleNumDbPlain"/>
            </a:pPr>
            <a:r>
              <a:rPr lang="ja-JP" altLang="en-US" b="1" dirty="0">
                <a:latin typeface="ＭＳ Ｐゴシック" panose="020B0600070205080204" pitchFamily="50" charset="-128"/>
                <a:ea typeface="ＭＳ Ｐゴシック" panose="020B0600070205080204" pitchFamily="50" charset="-128"/>
              </a:rPr>
              <a:t>助成金交付金額の査定に必要となる資料（契約書等で材料費や施工費等の内訳が判別できるもの）</a:t>
            </a:r>
            <a:endParaRPr lang="en-US" altLang="ja-JP" b="1" dirty="0">
              <a:latin typeface="ＭＳ Ｐゴシック" panose="020B0600070205080204" pitchFamily="50" charset="-128"/>
              <a:ea typeface="ＭＳ Ｐゴシック" panose="020B0600070205080204" pitchFamily="50" charset="-128"/>
            </a:endParaRPr>
          </a:p>
          <a:p>
            <a:pPr marL="457200" indent="-457200">
              <a:buFont typeface="+mj-ea"/>
              <a:buAutoNum type="circleNumDbPlain"/>
            </a:pPr>
            <a:r>
              <a:rPr lang="ja-JP" altLang="en-US" b="1" dirty="0">
                <a:latin typeface="ＭＳ Ｐゴシック" panose="020B0600070205080204" pitchFamily="50" charset="-128"/>
                <a:ea typeface="ＭＳ Ｐゴシック" panose="020B0600070205080204" pitchFamily="50" charset="-128"/>
              </a:rPr>
              <a:t>審査結果通知書の日付以降に現場の工事に着手がなされたことを証明する資料（指示書、写真等）</a:t>
            </a:r>
            <a:endParaRPr lang="en-US" altLang="ja-JP" b="1" dirty="0">
              <a:latin typeface="ＭＳ Ｐゴシック" panose="020B0600070205080204" pitchFamily="50" charset="-128"/>
              <a:ea typeface="ＭＳ Ｐゴシック" panose="020B0600070205080204" pitchFamily="50" charset="-128"/>
            </a:endParaRPr>
          </a:p>
          <a:p>
            <a:pPr marL="457200" indent="-457200">
              <a:lnSpc>
                <a:spcPct val="150000"/>
              </a:lnSpc>
              <a:buFont typeface="+mj-ea"/>
              <a:buAutoNum type="circleNumDbPlain"/>
            </a:pPr>
            <a:r>
              <a:rPr lang="ja-JP" altLang="en-US" b="1" dirty="0">
                <a:latin typeface="ＭＳ Ｐゴシック" panose="020B0600070205080204" pitchFamily="50" charset="-128"/>
                <a:ea typeface="ＭＳ Ｐゴシック" panose="020B0600070205080204" pitchFamily="50" charset="-128"/>
              </a:rPr>
              <a:t>記録写真</a:t>
            </a:r>
            <a:endParaRPr lang="en-US" altLang="ja-JP" b="1" dirty="0">
              <a:latin typeface="ＭＳ Ｐゴシック" panose="020B0600070205080204" pitchFamily="50" charset="-128"/>
              <a:ea typeface="ＭＳ Ｐゴシック" panose="020B0600070205080204" pitchFamily="50" charset="-128"/>
            </a:endParaRPr>
          </a:p>
          <a:p>
            <a:pPr marL="457200" indent="-457200">
              <a:lnSpc>
                <a:spcPct val="150000"/>
              </a:lnSpc>
              <a:buFont typeface="+mj-ea"/>
              <a:buAutoNum type="circleNumDbPlain"/>
            </a:pPr>
            <a:r>
              <a:rPr lang="ja-JP" altLang="en-US" b="1" dirty="0">
                <a:latin typeface="ＭＳ Ｐゴシック" panose="020B0600070205080204" pitchFamily="50" charset="-128"/>
                <a:ea typeface="ＭＳ Ｐゴシック" panose="020B0600070205080204" pitchFamily="50" charset="-128"/>
              </a:rPr>
              <a:t>建築確認申請済証の写し（建築確認申請がある時）</a:t>
            </a:r>
            <a:endParaRPr lang="en-US" altLang="ja-JP" b="1" dirty="0">
              <a:latin typeface="ＭＳ Ｐゴシック" panose="020B0600070205080204" pitchFamily="50" charset="-128"/>
              <a:ea typeface="ＭＳ Ｐゴシック" panose="020B0600070205080204" pitchFamily="50" charset="-128"/>
            </a:endParaRPr>
          </a:p>
          <a:p>
            <a:pPr marL="457200" indent="-457200">
              <a:buFont typeface="+mj-ea"/>
              <a:buAutoNum type="circleNumDbPlain"/>
            </a:pPr>
            <a:r>
              <a:rPr lang="ja-JP" altLang="en-US" b="1" dirty="0">
                <a:latin typeface="ＭＳ Ｐゴシック" panose="020B0600070205080204" pitchFamily="50" charset="-128"/>
                <a:ea typeface="ＭＳ Ｐゴシック" panose="020B0600070205080204" pitchFamily="50" charset="-128"/>
              </a:rPr>
              <a:t>対象施設の木材製品の使用量が判別できる書類（仕様書、木拾い表等）</a:t>
            </a:r>
            <a:endParaRPr lang="en-US" altLang="ja-JP" b="1" dirty="0">
              <a:latin typeface="ＭＳ Ｐゴシック" panose="020B0600070205080204" pitchFamily="50" charset="-128"/>
              <a:ea typeface="ＭＳ Ｐゴシック" panose="020B0600070205080204" pitchFamily="50" charset="-128"/>
            </a:endParaRPr>
          </a:p>
          <a:p>
            <a:pPr marL="457200" indent="-457200">
              <a:buFont typeface="+mj-ea"/>
              <a:buAutoNum type="circleNumDbPlain"/>
            </a:pPr>
            <a:r>
              <a:rPr lang="ja-JP" altLang="en-US" b="1" dirty="0">
                <a:latin typeface="ＭＳ Ｐゴシック" panose="020B0600070205080204" pitchFamily="50" charset="-128"/>
                <a:ea typeface="ＭＳ Ｐゴシック" panose="020B0600070205080204" pitchFamily="50" charset="-128"/>
              </a:rPr>
              <a:t>内装の仕上げの表面に木材製品を使用した場合、仕上げに使用した木材製品の仕様の資料（製品カタログ等）</a:t>
            </a:r>
            <a:endParaRPr lang="en-US" altLang="ja-JP" b="1" dirty="0">
              <a:latin typeface="ＭＳ Ｐゴシック" panose="020B0600070205080204" pitchFamily="50" charset="-128"/>
              <a:ea typeface="ＭＳ Ｐゴシック" panose="020B0600070205080204" pitchFamily="50" charset="-128"/>
            </a:endParaRPr>
          </a:p>
          <a:p>
            <a:pPr marL="457200" indent="-457200">
              <a:buFont typeface="+mj-ea"/>
              <a:buAutoNum type="circleNumDbPlain"/>
            </a:pPr>
            <a:r>
              <a:rPr lang="ja-JP" altLang="en-US" b="1" dirty="0">
                <a:latin typeface="ＭＳ Ｐゴシック" panose="020B0600070205080204" pitchFamily="50" charset="-128"/>
                <a:ea typeface="ＭＳ Ｐゴシック" panose="020B0600070205080204" pitchFamily="50" charset="-128"/>
              </a:rPr>
              <a:t>４件以上申請しようとする場合、条件を満たしていることを証明する資料</a:t>
            </a:r>
            <a:endParaRPr lang="en-US" altLang="ja-JP" b="1" dirty="0">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4B38AC25-2879-41D1-8663-43ACD80369D7}"/>
              </a:ext>
            </a:extLst>
          </p:cNvPr>
          <p:cNvSpPr/>
          <p:nvPr/>
        </p:nvSpPr>
        <p:spPr>
          <a:xfrm>
            <a:off x="6135758" y="1407760"/>
            <a:ext cx="3383450" cy="4860518"/>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463"/>
          </a:p>
        </p:txBody>
      </p:sp>
      <p:pic>
        <p:nvPicPr>
          <p:cNvPr id="3" name="図 2">
            <a:extLst>
              <a:ext uri="{FF2B5EF4-FFF2-40B4-BE49-F238E27FC236}">
                <a16:creationId xmlns:a16="http://schemas.microsoft.com/office/drawing/2014/main" id="{492288CE-0FD4-467F-A4D1-85BBEB6C11F7}"/>
              </a:ext>
            </a:extLst>
          </p:cNvPr>
          <p:cNvPicPr>
            <a:picLocks noChangeAspect="1"/>
          </p:cNvPicPr>
          <p:nvPr/>
        </p:nvPicPr>
        <p:blipFill>
          <a:blip r:embed="rId3"/>
          <a:stretch>
            <a:fillRect/>
          </a:stretch>
        </p:blipFill>
        <p:spPr>
          <a:xfrm>
            <a:off x="6274908" y="1547499"/>
            <a:ext cx="3105150" cy="4486275"/>
          </a:xfrm>
          <a:prstGeom prst="rect">
            <a:avLst/>
          </a:prstGeom>
        </p:spPr>
      </p:pic>
      <p:sp>
        <p:nvSpPr>
          <p:cNvPr id="9" name="正方形/長方形 8">
            <a:extLst>
              <a:ext uri="{FF2B5EF4-FFF2-40B4-BE49-F238E27FC236}">
                <a16:creationId xmlns:a16="http://schemas.microsoft.com/office/drawing/2014/main" id="{7286AAE0-B5C8-496C-A2F0-E72931F30332}"/>
              </a:ext>
            </a:extLst>
          </p:cNvPr>
          <p:cNvSpPr/>
          <p:nvPr/>
        </p:nvSpPr>
        <p:spPr>
          <a:xfrm>
            <a:off x="6844193" y="5699764"/>
            <a:ext cx="2238312" cy="492443"/>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ja-JP" altLang="en-US" sz="1300" b="1" dirty="0">
                <a:latin typeface="ＭＳ Ｐゴシック" panose="020B0600070205080204" pitchFamily="50" charset="-128"/>
                <a:ea typeface="ＭＳ Ｐゴシック" panose="020B0600070205080204" pitchFamily="50" charset="-128"/>
              </a:rPr>
              <a:t>受付締切　</a:t>
            </a:r>
            <a:endParaRPr lang="en-US" altLang="ja-JP" sz="1300" b="1" dirty="0">
              <a:latin typeface="ＭＳ Ｐゴシック" panose="020B0600070205080204" pitchFamily="50" charset="-128"/>
              <a:ea typeface="ＭＳ Ｐゴシック" panose="020B0600070205080204" pitchFamily="50" charset="-128"/>
            </a:endParaRPr>
          </a:p>
          <a:p>
            <a:pPr algn="ctr"/>
            <a:r>
              <a:rPr lang="en-US" altLang="ja-JP" sz="1300" b="1" dirty="0">
                <a:latin typeface="ＭＳ Ｐゴシック" panose="020B0600070205080204" pitchFamily="50" charset="-128"/>
                <a:ea typeface="ＭＳ Ｐゴシック" panose="020B0600070205080204" pitchFamily="50" charset="-128"/>
              </a:rPr>
              <a:t>2021</a:t>
            </a:r>
            <a:r>
              <a:rPr lang="ja-JP" altLang="en-US" sz="1300" b="1" dirty="0">
                <a:latin typeface="ＭＳ Ｐゴシック" panose="020B0600070205080204" pitchFamily="50" charset="-128"/>
                <a:ea typeface="ＭＳ Ｐゴシック" panose="020B0600070205080204" pitchFamily="50" charset="-128"/>
              </a:rPr>
              <a:t>年</a:t>
            </a:r>
            <a:r>
              <a:rPr lang="en-US" altLang="ja-JP" sz="1300" b="1" dirty="0">
                <a:latin typeface="ＭＳ Ｐゴシック" panose="020B0600070205080204" pitchFamily="50" charset="-128"/>
                <a:ea typeface="ＭＳ Ｐゴシック" panose="020B0600070205080204" pitchFamily="50" charset="-128"/>
              </a:rPr>
              <a:t>2</a:t>
            </a:r>
            <a:r>
              <a:rPr lang="ja-JP" altLang="en-US" sz="1300" b="1" dirty="0">
                <a:latin typeface="ＭＳ Ｐゴシック" panose="020B0600070205080204" pitchFamily="50" charset="-128"/>
                <a:ea typeface="ＭＳ Ｐゴシック" panose="020B0600070205080204" pitchFamily="50" charset="-128"/>
              </a:rPr>
              <a:t>月</a:t>
            </a:r>
            <a:r>
              <a:rPr lang="en-US" altLang="ja-JP" sz="1300" b="1" dirty="0">
                <a:latin typeface="ＭＳ Ｐゴシック" panose="020B0600070205080204" pitchFamily="50" charset="-128"/>
                <a:ea typeface="ＭＳ Ｐゴシック" panose="020B0600070205080204" pitchFamily="50" charset="-128"/>
              </a:rPr>
              <a:t>26</a:t>
            </a:r>
            <a:r>
              <a:rPr lang="ja-JP" altLang="en-US" sz="1300" b="1" dirty="0">
                <a:latin typeface="ＭＳ Ｐゴシック" panose="020B0600070205080204" pitchFamily="50" charset="-128"/>
                <a:ea typeface="ＭＳ Ｐゴシック" panose="020B0600070205080204" pitchFamily="50" charset="-128"/>
              </a:rPr>
              <a:t>日　</a:t>
            </a:r>
          </a:p>
        </p:txBody>
      </p:sp>
    </p:spTree>
    <p:extLst>
      <p:ext uri="{BB962C8B-B14F-4D97-AF65-F5344CB8AC3E}">
        <p14:creationId xmlns:p14="http://schemas.microsoft.com/office/powerpoint/2010/main" val="2766813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35F55F0-08CD-0644-9681-9C4EA8D47DC8}"/>
              </a:ext>
            </a:extLst>
          </p:cNvPr>
          <p:cNvSpPr txBox="1"/>
          <p:nvPr/>
        </p:nvSpPr>
        <p:spPr>
          <a:xfrm>
            <a:off x="0" y="28636"/>
            <a:ext cx="9906000"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助成金交付申請</a:t>
            </a:r>
            <a:r>
              <a:rPr lang="ja-JP" altLang="en-US" sz="3600" b="1" dirty="0">
                <a:solidFill>
                  <a:schemeClr val="bg1"/>
                </a:solidFill>
                <a:latin typeface="ＭＳ Ｐゴシック" panose="020B0600070205080204" pitchFamily="50" charset="-128"/>
                <a:ea typeface="ＭＳ Ｐゴシック" panose="020B0600070205080204" pitchFamily="50" charset="-128"/>
              </a:rPr>
              <a:t>（様式６号）　</a:t>
            </a:r>
            <a:r>
              <a:rPr lang="ja-JP" altLang="en-US" sz="3200" b="1" dirty="0">
                <a:solidFill>
                  <a:schemeClr val="bg1"/>
                </a:solidFill>
                <a:latin typeface="ＭＳ Ｐゴシック" panose="020B0600070205080204" pitchFamily="50" charset="-128"/>
                <a:ea typeface="ＭＳ Ｐゴシック" panose="020B0600070205080204" pitchFamily="50" charset="-128"/>
              </a:rPr>
              <a:t>外構材</a:t>
            </a:r>
            <a:r>
              <a:rPr lang="ja-JP" altLang="en-US" sz="2800" b="1" dirty="0">
                <a:solidFill>
                  <a:schemeClr val="bg1"/>
                </a:solidFill>
                <a:latin typeface="ＭＳ Ｐゴシック" panose="020B0600070205080204" pitchFamily="50" charset="-128"/>
                <a:ea typeface="ＭＳ Ｐゴシック" panose="020B0600070205080204" pitchFamily="50" charset="-128"/>
              </a:rPr>
              <a:t>　（第</a:t>
            </a:r>
            <a:r>
              <a:rPr lang="en-US" altLang="ja-JP" sz="2800" b="1" dirty="0">
                <a:solidFill>
                  <a:schemeClr val="bg1"/>
                </a:solidFill>
                <a:latin typeface="ＭＳ Ｐゴシック" panose="020B0600070205080204" pitchFamily="50" charset="-128"/>
                <a:ea typeface="ＭＳ Ｐゴシック" panose="020B0600070205080204" pitchFamily="50" charset="-128"/>
              </a:rPr>
              <a:t>16</a:t>
            </a:r>
            <a:r>
              <a:rPr lang="ja-JP" altLang="en-US" sz="2800" b="1" dirty="0">
                <a:solidFill>
                  <a:schemeClr val="bg1"/>
                </a:solidFill>
                <a:latin typeface="ＭＳ Ｐゴシック" panose="020B0600070205080204" pitchFamily="50" charset="-128"/>
                <a:ea typeface="ＭＳ Ｐゴシック" panose="020B0600070205080204" pitchFamily="50" charset="-128"/>
              </a:rPr>
              <a:t>関係）</a:t>
            </a:r>
            <a:endParaRPr lang="ja-JP" altLang="en-US" sz="4000" b="1" dirty="0">
              <a:solidFill>
                <a:schemeClr val="bg1"/>
              </a:solidFill>
              <a:latin typeface="ＭＳ Ｐゴシック" panose="020B0600070205080204" pitchFamily="50" charset="-128"/>
              <a:ea typeface="ＭＳ Ｐゴシック" panose="020B0600070205080204" pitchFamily="50" charset="-128"/>
            </a:endParaRPr>
          </a:p>
        </p:txBody>
      </p:sp>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7" name="正方形/長方形 6">
            <a:extLst>
              <a:ext uri="{FF2B5EF4-FFF2-40B4-BE49-F238E27FC236}">
                <a16:creationId xmlns:a16="http://schemas.microsoft.com/office/drawing/2014/main" id="{5D20EF88-C372-432E-840D-7305FBE0477C}"/>
              </a:ext>
            </a:extLst>
          </p:cNvPr>
          <p:cNvSpPr/>
          <p:nvPr/>
        </p:nvSpPr>
        <p:spPr>
          <a:xfrm>
            <a:off x="623418" y="912014"/>
            <a:ext cx="9058570" cy="369332"/>
          </a:xfrm>
          <a:prstGeom prst="rect">
            <a:avLst/>
          </a:prstGeom>
          <a:solidFill>
            <a:schemeClr val="bg1"/>
          </a:solidFill>
          <a:ln>
            <a:solidFill>
              <a:schemeClr val="tx1"/>
            </a:solidFill>
          </a:ln>
        </p:spPr>
        <p:txBody>
          <a:bodyPr wrap="square">
            <a:spAutoFit/>
          </a:bodyPr>
          <a:lstStyle/>
          <a:p>
            <a:pPr marL="179388" indent="-179388" algn="ctr"/>
            <a:r>
              <a:rPr lang="ja-JP" altLang="en-US" b="1" dirty="0">
                <a:latin typeface="ＭＳ Ｐゴシック" panose="020B0600070205080204" pitchFamily="50" charset="-128"/>
                <a:ea typeface="ＭＳ Ｐゴシック" panose="020B0600070205080204" pitchFamily="50" charset="-128"/>
              </a:rPr>
              <a:t>提出先は物件の住所にある地域木材団体</a:t>
            </a:r>
          </a:p>
        </p:txBody>
      </p:sp>
      <p:sp>
        <p:nvSpPr>
          <p:cNvPr id="8" name="正方形/長方形 7">
            <a:extLst>
              <a:ext uri="{FF2B5EF4-FFF2-40B4-BE49-F238E27FC236}">
                <a16:creationId xmlns:a16="http://schemas.microsoft.com/office/drawing/2014/main" id="{AEBAB6FC-6799-47FC-A513-2B0061CBD083}"/>
              </a:ext>
            </a:extLst>
          </p:cNvPr>
          <p:cNvSpPr/>
          <p:nvPr/>
        </p:nvSpPr>
        <p:spPr>
          <a:xfrm>
            <a:off x="224012" y="1320730"/>
            <a:ext cx="5779223" cy="4524315"/>
          </a:xfrm>
          <a:prstGeom prst="rect">
            <a:avLst/>
          </a:prstGeom>
          <a:solidFill>
            <a:schemeClr val="bg1"/>
          </a:solidFill>
          <a:ln>
            <a:noFill/>
          </a:ln>
        </p:spPr>
        <p:txBody>
          <a:bodyPr wrap="square">
            <a:spAutoFit/>
          </a:bodyPr>
          <a:lstStyle/>
          <a:p>
            <a:pPr marL="457200" indent="-457200">
              <a:lnSpc>
                <a:spcPct val="150000"/>
              </a:lnSpc>
              <a:buFont typeface="+mj-ea"/>
              <a:buAutoNum type="circleNumDbPlain"/>
            </a:pPr>
            <a:r>
              <a:rPr lang="ja-JP" altLang="en-US" b="1" dirty="0">
                <a:latin typeface="ＭＳ Ｐゴシック" panose="020B0600070205080204" pitchFamily="50" charset="-128"/>
                <a:ea typeface="ＭＳ Ｐゴシック" panose="020B0600070205080204" pitchFamily="50" charset="-128"/>
              </a:rPr>
              <a:t>施設の配置図、平面図、断面図、立面図</a:t>
            </a:r>
            <a:endParaRPr lang="en-US" altLang="ja-JP" b="1" dirty="0">
              <a:latin typeface="ＭＳ Ｐゴシック" panose="020B0600070205080204" pitchFamily="50" charset="-128"/>
              <a:ea typeface="ＭＳ Ｐゴシック" panose="020B0600070205080204" pitchFamily="50" charset="-128"/>
            </a:endParaRPr>
          </a:p>
          <a:p>
            <a:pPr marL="457200" indent="-457200">
              <a:lnSpc>
                <a:spcPct val="150000"/>
              </a:lnSpc>
              <a:buFont typeface="+mj-ea"/>
              <a:buAutoNum type="circleNumDbPlain"/>
            </a:pPr>
            <a:r>
              <a:rPr lang="ja-JP" altLang="en-US" b="1" dirty="0">
                <a:latin typeface="ＭＳ Ｐゴシック" panose="020B0600070205080204" pitchFamily="50" charset="-128"/>
                <a:ea typeface="ＭＳ Ｐゴシック" panose="020B0600070205080204" pitchFamily="50" charset="-128"/>
              </a:rPr>
              <a:t>記録写真</a:t>
            </a:r>
            <a:endParaRPr lang="en-US" altLang="ja-JP" b="1" dirty="0">
              <a:latin typeface="ＭＳ Ｐゴシック" panose="020B0600070205080204" pitchFamily="50" charset="-128"/>
              <a:ea typeface="ＭＳ Ｐゴシック" panose="020B0600070205080204" pitchFamily="50" charset="-128"/>
            </a:endParaRPr>
          </a:p>
          <a:p>
            <a:pPr marL="457200" indent="-457200">
              <a:buFont typeface="+mj-ea"/>
              <a:buAutoNum type="circleNumDbPlain"/>
            </a:pPr>
            <a:r>
              <a:rPr lang="ja-JP" altLang="en-US" b="1" dirty="0">
                <a:latin typeface="ＭＳ Ｐゴシック" panose="020B0600070205080204" pitchFamily="50" charset="-128"/>
                <a:ea typeface="ＭＳ Ｐゴシック" panose="020B0600070205080204" pitchFamily="50" charset="-128"/>
              </a:rPr>
              <a:t>助成金交付金額の査定に必要となる資料（契約書等で材料費や施工費等の内訳が判別できるもの）</a:t>
            </a:r>
            <a:endParaRPr lang="en-US" altLang="ja-JP" b="1" dirty="0">
              <a:latin typeface="ＭＳ Ｐゴシック" panose="020B0600070205080204" pitchFamily="50" charset="-128"/>
              <a:ea typeface="ＭＳ Ｐゴシック" panose="020B0600070205080204" pitchFamily="50" charset="-128"/>
            </a:endParaRPr>
          </a:p>
          <a:p>
            <a:pPr marL="457200" indent="-457200">
              <a:buFont typeface="+mj-ea"/>
              <a:buAutoNum type="circleNumDbPlain"/>
            </a:pPr>
            <a:r>
              <a:rPr lang="ja-JP" altLang="en-US" b="1" dirty="0">
                <a:latin typeface="ＭＳ Ｐゴシック" panose="020B0600070205080204" pitchFamily="50" charset="-128"/>
                <a:ea typeface="ＭＳ Ｐゴシック" panose="020B0600070205080204" pitchFamily="50" charset="-128"/>
              </a:rPr>
              <a:t>審査結果通知書の日付以降に現場の工事の着手があったことを証明する資料（指示書、写真等）</a:t>
            </a:r>
            <a:endParaRPr lang="en-US" altLang="ja-JP" b="1" dirty="0">
              <a:latin typeface="ＭＳ Ｐゴシック" panose="020B0600070205080204" pitchFamily="50" charset="-128"/>
              <a:ea typeface="ＭＳ Ｐゴシック" panose="020B0600070205080204" pitchFamily="50" charset="-128"/>
            </a:endParaRPr>
          </a:p>
          <a:p>
            <a:pPr marL="457200" indent="-457200">
              <a:buFont typeface="+mj-ea"/>
              <a:buAutoNum type="circleNumDbPlain"/>
            </a:pPr>
            <a:r>
              <a:rPr lang="ja-JP" altLang="en-US" b="1" dirty="0">
                <a:latin typeface="ＭＳ Ｐゴシック" panose="020B0600070205080204" pitchFamily="50" charset="-128"/>
                <a:ea typeface="ＭＳ Ｐゴシック" panose="020B0600070205080204" pitchFamily="50" charset="-128"/>
              </a:rPr>
              <a:t>対象施設の木材製品の使用量が判別できる書類（仕様書、木拾い表等）</a:t>
            </a:r>
            <a:endParaRPr lang="en-US" altLang="ja-JP" b="1" dirty="0">
              <a:latin typeface="ＭＳ Ｐゴシック" panose="020B0600070205080204" pitchFamily="50" charset="-128"/>
              <a:ea typeface="ＭＳ Ｐゴシック" panose="020B0600070205080204" pitchFamily="50" charset="-128"/>
            </a:endParaRPr>
          </a:p>
          <a:p>
            <a:pPr marL="457200" indent="-457200">
              <a:lnSpc>
                <a:spcPct val="150000"/>
              </a:lnSpc>
              <a:buFont typeface="+mj-ea"/>
              <a:buAutoNum type="circleNumDbPlain"/>
            </a:pPr>
            <a:r>
              <a:rPr lang="ja-JP" altLang="en-US" b="1" dirty="0">
                <a:latin typeface="ＭＳ Ｐゴシック" panose="020B0600070205080204" pitchFamily="50" charset="-128"/>
                <a:ea typeface="ＭＳ Ｐゴシック" panose="020B0600070205080204" pitchFamily="50" charset="-128"/>
              </a:rPr>
              <a:t>合法伐採木材を使用していることが確認できる資料</a:t>
            </a:r>
            <a:endParaRPr lang="en-US" altLang="ja-JP" b="1" dirty="0">
              <a:latin typeface="ＭＳ Ｐゴシック" panose="020B0600070205080204" pitchFamily="50" charset="-128"/>
              <a:ea typeface="ＭＳ Ｐゴシック" panose="020B0600070205080204" pitchFamily="50" charset="-128"/>
            </a:endParaRPr>
          </a:p>
          <a:p>
            <a:pPr marL="457200" indent="-457200">
              <a:lnSpc>
                <a:spcPct val="150000"/>
              </a:lnSpc>
              <a:buFont typeface="+mj-ea"/>
              <a:buAutoNum type="circleNumDbPlain"/>
            </a:pPr>
            <a:r>
              <a:rPr lang="ja-JP" altLang="en-US" b="1" dirty="0">
                <a:latin typeface="ＭＳ Ｐゴシック" panose="020B0600070205080204" pitchFamily="50" charset="-128"/>
                <a:ea typeface="ＭＳ Ｐゴシック" panose="020B0600070205080204" pitchFamily="50" charset="-128"/>
              </a:rPr>
              <a:t>対象施設に使用した木材の耐久性を証明する資料</a:t>
            </a:r>
            <a:endParaRPr lang="en-US" altLang="ja-JP" b="1" dirty="0">
              <a:latin typeface="ＭＳ Ｐゴシック" panose="020B0600070205080204" pitchFamily="50" charset="-128"/>
              <a:ea typeface="ＭＳ Ｐゴシック" panose="020B0600070205080204" pitchFamily="50" charset="-128"/>
            </a:endParaRPr>
          </a:p>
          <a:p>
            <a:pPr marL="457200" indent="-457200">
              <a:buFont typeface="+mj-ea"/>
              <a:buAutoNum type="circleNumDbPlain"/>
            </a:pPr>
            <a:r>
              <a:rPr lang="ja-JP" altLang="en-US" b="1" dirty="0">
                <a:latin typeface="ＭＳ Ｐゴシック" panose="020B0600070205080204" pitchFamily="50" charset="-128"/>
                <a:ea typeface="ＭＳ Ｐゴシック" panose="020B0600070205080204" pitchFamily="50" charset="-128"/>
              </a:rPr>
              <a:t>クリーンウッド法に基づく登録事業者であることを確認できる資料（単価が</a:t>
            </a:r>
            <a:r>
              <a:rPr lang="en-US" altLang="ja-JP" b="1" dirty="0">
                <a:latin typeface="ＭＳ Ｐゴシック" panose="020B0600070205080204" pitchFamily="50" charset="-128"/>
                <a:ea typeface="ＭＳ Ｐゴシック" panose="020B0600070205080204" pitchFamily="50" charset="-128"/>
              </a:rPr>
              <a:t>CW</a:t>
            </a:r>
            <a:r>
              <a:rPr lang="ja-JP" altLang="en-US" b="1" dirty="0">
                <a:latin typeface="ＭＳ Ｐゴシック" panose="020B0600070205080204" pitchFamily="50" charset="-128"/>
                <a:ea typeface="ＭＳ Ｐゴシック" panose="020B0600070205080204" pitchFamily="50" charset="-128"/>
              </a:rPr>
              <a:t>登録の時）</a:t>
            </a:r>
            <a:endParaRPr lang="en-US" altLang="ja-JP" b="1" dirty="0">
              <a:latin typeface="ＭＳ Ｐゴシック" panose="020B0600070205080204" pitchFamily="50" charset="-128"/>
              <a:ea typeface="ＭＳ Ｐゴシック" panose="020B0600070205080204" pitchFamily="50" charset="-128"/>
            </a:endParaRPr>
          </a:p>
          <a:p>
            <a:pPr marL="457200" indent="-457200">
              <a:buFont typeface="+mj-ea"/>
              <a:buAutoNum type="circleNumDbPlain"/>
            </a:pPr>
            <a:r>
              <a:rPr lang="ja-JP" altLang="en-US" b="1" dirty="0">
                <a:latin typeface="ＭＳ Ｐゴシック" panose="020B0600070205080204" pitchFamily="50" charset="-128"/>
                <a:ea typeface="ＭＳ Ｐゴシック" panose="020B0600070205080204" pitchFamily="50" charset="-128"/>
              </a:rPr>
              <a:t>４件以上申請しようとする場合、条件を満たしていることを証明する資料</a:t>
            </a:r>
            <a:endParaRPr lang="en-US" altLang="ja-JP" b="1" dirty="0">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4B38AC25-2879-41D1-8663-43ACD80369D7}"/>
              </a:ext>
            </a:extLst>
          </p:cNvPr>
          <p:cNvSpPr/>
          <p:nvPr/>
        </p:nvSpPr>
        <p:spPr>
          <a:xfrm>
            <a:off x="6135758" y="1407760"/>
            <a:ext cx="3383450" cy="4860518"/>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463"/>
          </a:p>
        </p:txBody>
      </p:sp>
      <p:pic>
        <p:nvPicPr>
          <p:cNvPr id="2" name="図 1">
            <a:extLst>
              <a:ext uri="{FF2B5EF4-FFF2-40B4-BE49-F238E27FC236}">
                <a16:creationId xmlns:a16="http://schemas.microsoft.com/office/drawing/2014/main" id="{F76127B7-3CC8-408E-A566-8F030D0A4A88}"/>
              </a:ext>
            </a:extLst>
          </p:cNvPr>
          <p:cNvPicPr>
            <a:picLocks noChangeAspect="1"/>
          </p:cNvPicPr>
          <p:nvPr/>
        </p:nvPicPr>
        <p:blipFill>
          <a:blip r:embed="rId3"/>
          <a:stretch>
            <a:fillRect/>
          </a:stretch>
        </p:blipFill>
        <p:spPr>
          <a:xfrm>
            <a:off x="6270145" y="1594881"/>
            <a:ext cx="3114675" cy="4486275"/>
          </a:xfrm>
          <a:prstGeom prst="rect">
            <a:avLst/>
          </a:prstGeom>
        </p:spPr>
      </p:pic>
      <p:sp>
        <p:nvSpPr>
          <p:cNvPr id="9" name="正方形/長方形 8">
            <a:extLst>
              <a:ext uri="{FF2B5EF4-FFF2-40B4-BE49-F238E27FC236}">
                <a16:creationId xmlns:a16="http://schemas.microsoft.com/office/drawing/2014/main" id="{7286AAE0-B5C8-496C-A2F0-E72931F30332}"/>
              </a:ext>
            </a:extLst>
          </p:cNvPr>
          <p:cNvSpPr/>
          <p:nvPr/>
        </p:nvSpPr>
        <p:spPr>
          <a:xfrm>
            <a:off x="6844193" y="5699764"/>
            <a:ext cx="2238312" cy="492443"/>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ja-JP" altLang="en-US" sz="1300" b="1" dirty="0">
                <a:latin typeface="ＭＳ Ｐゴシック" panose="020B0600070205080204" pitchFamily="50" charset="-128"/>
                <a:ea typeface="ＭＳ Ｐゴシック" panose="020B0600070205080204" pitchFamily="50" charset="-128"/>
              </a:rPr>
              <a:t>受付締切　</a:t>
            </a:r>
            <a:endParaRPr lang="en-US" altLang="ja-JP" sz="1300" b="1" dirty="0">
              <a:latin typeface="ＭＳ Ｐゴシック" panose="020B0600070205080204" pitchFamily="50" charset="-128"/>
              <a:ea typeface="ＭＳ Ｐゴシック" panose="020B0600070205080204" pitchFamily="50" charset="-128"/>
            </a:endParaRPr>
          </a:p>
          <a:p>
            <a:pPr algn="ctr"/>
            <a:r>
              <a:rPr lang="en-US" altLang="ja-JP" sz="1300" b="1" dirty="0">
                <a:latin typeface="ＭＳ Ｐゴシック" panose="020B0600070205080204" pitchFamily="50" charset="-128"/>
                <a:ea typeface="ＭＳ Ｐゴシック" panose="020B0600070205080204" pitchFamily="50" charset="-128"/>
              </a:rPr>
              <a:t>2021</a:t>
            </a:r>
            <a:r>
              <a:rPr lang="ja-JP" altLang="en-US" sz="1300" b="1" dirty="0">
                <a:latin typeface="ＭＳ Ｐゴシック" panose="020B0600070205080204" pitchFamily="50" charset="-128"/>
                <a:ea typeface="ＭＳ Ｐゴシック" panose="020B0600070205080204" pitchFamily="50" charset="-128"/>
              </a:rPr>
              <a:t>年</a:t>
            </a:r>
            <a:r>
              <a:rPr lang="en-US" altLang="ja-JP" sz="1300" b="1" dirty="0">
                <a:latin typeface="ＭＳ Ｐゴシック" panose="020B0600070205080204" pitchFamily="50" charset="-128"/>
                <a:ea typeface="ＭＳ Ｐゴシック" panose="020B0600070205080204" pitchFamily="50" charset="-128"/>
              </a:rPr>
              <a:t>2</a:t>
            </a:r>
            <a:r>
              <a:rPr lang="ja-JP" altLang="en-US" sz="1300" b="1" dirty="0">
                <a:latin typeface="ＭＳ Ｐゴシック" panose="020B0600070205080204" pitchFamily="50" charset="-128"/>
                <a:ea typeface="ＭＳ Ｐゴシック" panose="020B0600070205080204" pitchFamily="50" charset="-128"/>
              </a:rPr>
              <a:t>月</a:t>
            </a:r>
            <a:r>
              <a:rPr lang="en-US" altLang="ja-JP" sz="1300" b="1" dirty="0">
                <a:latin typeface="ＭＳ Ｐゴシック" panose="020B0600070205080204" pitchFamily="50" charset="-128"/>
                <a:ea typeface="ＭＳ Ｐゴシック" panose="020B0600070205080204" pitchFamily="50" charset="-128"/>
              </a:rPr>
              <a:t>26</a:t>
            </a:r>
            <a:r>
              <a:rPr lang="ja-JP" altLang="en-US" sz="1300" b="1" dirty="0">
                <a:latin typeface="ＭＳ Ｐゴシック" panose="020B0600070205080204" pitchFamily="50" charset="-128"/>
                <a:ea typeface="ＭＳ Ｐゴシック" panose="020B0600070205080204" pitchFamily="50" charset="-128"/>
              </a:rPr>
              <a:t>日　</a:t>
            </a:r>
          </a:p>
        </p:txBody>
      </p:sp>
    </p:spTree>
    <p:extLst>
      <p:ext uri="{BB962C8B-B14F-4D97-AF65-F5344CB8AC3E}">
        <p14:creationId xmlns:p14="http://schemas.microsoft.com/office/powerpoint/2010/main" val="3502244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550E0656-3EF9-4919-8ACE-A9262A4F8DF6}"/>
              </a:ext>
            </a:extLst>
          </p:cNvPr>
          <p:cNvSpPr txBox="1"/>
          <p:nvPr/>
        </p:nvSpPr>
        <p:spPr>
          <a:xfrm>
            <a:off x="425913" y="5350445"/>
            <a:ext cx="3676056" cy="1015663"/>
          </a:xfrm>
          <a:prstGeom prst="rect">
            <a:avLst/>
          </a:prstGeom>
          <a:noFill/>
        </p:spPr>
        <p:txBody>
          <a:bodyPr wrap="square" rtlCol="0">
            <a:spAutoFit/>
          </a:bodyPr>
          <a:lstStyle/>
          <a:p>
            <a:r>
              <a:rPr lang="ja-JP" altLang="en-US" sz="2000" dirty="0">
                <a:latin typeface="ＭＳ Ｐゴシック" panose="020B0600070205080204" pitchFamily="50" charset="-128"/>
                <a:ea typeface="ＭＳ Ｐゴシック" panose="020B0600070205080204" pitchFamily="50" charset="-128"/>
              </a:rPr>
              <a:t>事務局での交付申請確認後、</a:t>
            </a:r>
            <a:endParaRPr lang="en-US" altLang="ja-JP" sz="2000" dirty="0">
              <a:latin typeface="ＭＳ Ｐゴシック" panose="020B0600070205080204" pitchFamily="50" charset="-128"/>
              <a:ea typeface="ＭＳ Ｐゴシック" panose="020B0600070205080204" pitchFamily="50" charset="-128"/>
            </a:endParaRPr>
          </a:p>
          <a:p>
            <a:r>
              <a:rPr lang="ja-JP" altLang="en-US" sz="2000" dirty="0">
                <a:latin typeface="ＭＳ Ｐゴシック" panose="020B0600070205080204" pitchFamily="50" charset="-128"/>
                <a:ea typeface="ＭＳ Ｐゴシック" panose="020B0600070205080204" pitchFamily="50" charset="-128"/>
              </a:rPr>
              <a:t>交付決定通知書で助成額を</a:t>
            </a:r>
            <a:endParaRPr lang="en-US" altLang="ja-JP" sz="2000" dirty="0">
              <a:latin typeface="ＭＳ Ｐゴシック" panose="020B0600070205080204" pitchFamily="50" charset="-128"/>
              <a:ea typeface="ＭＳ Ｐゴシック" panose="020B0600070205080204" pitchFamily="50" charset="-128"/>
            </a:endParaRPr>
          </a:p>
          <a:p>
            <a:r>
              <a:rPr lang="ja-JP" altLang="en-US" sz="2000" dirty="0">
                <a:latin typeface="ＭＳ Ｐゴシック" panose="020B0600070205080204" pitchFamily="50" charset="-128"/>
                <a:ea typeface="ＭＳ Ｐゴシック" panose="020B0600070205080204" pitchFamily="50" charset="-128"/>
              </a:rPr>
              <a:t>お知らせします。</a:t>
            </a:r>
            <a:endParaRPr lang="en-US" altLang="ja-JP" sz="2000" dirty="0">
              <a:latin typeface="ＭＳ Ｐゴシック" panose="020B0600070205080204" pitchFamily="50" charset="-128"/>
              <a:ea typeface="ＭＳ Ｐゴシック" panose="020B0600070205080204" pitchFamily="50" charset="-128"/>
            </a:endParaRPr>
          </a:p>
        </p:txBody>
      </p:sp>
      <p:sp>
        <p:nvSpPr>
          <p:cNvPr id="12" name="テキスト ボックス 11">
            <a:extLst>
              <a:ext uri="{FF2B5EF4-FFF2-40B4-BE49-F238E27FC236}">
                <a16:creationId xmlns:a16="http://schemas.microsoft.com/office/drawing/2014/main" id="{264068A4-0255-49A1-83DD-E3895187669B}"/>
              </a:ext>
            </a:extLst>
          </p:cNvPr>
          <p:cNvSpPr txBox="1"/>
          <p:nvPr/>
        </p:nvSpPr>
        <p:spPr>
          <a:xfrm>
            <a:off x="4820211" y="5354062"/>
            <a:ext cx="4244276" cy="1015663"/>
          </a:xfrm>
          <a:prstGeom prst="rect">
            <a:avLst/>
          </a:prstGeom>
          <a:noFill/>
        </p:spPr>
        <p:txBody>
          <a:bodyPr wrap="square" rtlCol="0">
            <a:spAutoFit/>
          </a:bodyPr>
          <a:lstStyle/>
          <a:p>
            <a:r>
              <a:rPr lang="ja-JP" altLang="en-US" sz="2000" dirty="0">
                <a:latin typeface="ＭＳ Ｐゴシック" panose="020B0600070205080204" pitchFamily="50" charset="-128"/>
                <a:ea typeface="ＭＳ Ｐゴシック" panose="020B0600070205080204" pitchFamily="50" charset="-128"/>
              </a:rPr>
              <a:t>交付決定通知書に記載された金額を記入して、</a:t>
            </a:r>
            <a:r>
              <a:rPr lang="ja-JP" altLang="en-US" sz="2000" b="1" dirty="0">
                <a:solidFill>
                  <a:srgbClr val="FF0000"/>
                </a:solidFill>
                <a:latin typeface="ＭＳ Ｐゴシック" panose="020B0600070205080204" pitchFamily="50" charset="-128"/>
                <a:ea typeface="ＭＳ Ｐゴシック" panose="020B0600070205080204" pitchFamily="50" charset="-128"/>
              </a:rPr>
              <a:t>全国木材組合連合会</a:t>
            </a:r>
            <a:r>
              <a:rPr lang="ja-JP" altLang="en-US" sz="2000" dirty="0">
                <a:latin typeface="ＭＳ Ｐゴシック" panose="020B0600070205080204" pitchFamily="50" charset="-128"/>
                <a:ea typeface="ＭＳ Ｐゴシック" panose="020B0600070205080204" pitchFamily="50" charset="-128"/>
              </a:rPr>
              <a:t>に送付してください。</a:t>
            </a:r>
          </a:p>
        </p:txBody>
      </p:sp>
      <p:sp>
        <p:nvSpPr>
          <p:cNvPr id="13" name="テキスト ボックス 12">
            <a:extLst>
              <a:ext uri="{FF2B5EF4-FFF2-40B4-BE49-F238E27FC236}">
                <a16:creationId xmlns:a16="http://schemas.microsoft.com/office/drawing/2014/main" id="{30B8E96E-D43C-40FD-8213-39F16E4AEE8B}"/>
              </a:ext>
            </a:extLst>
          </p:cNvPr>
          <p:cNvSpPr txBox="1"/>
          <p:nvPr/>
        </p:nvSpPr>
        <p:spPr>
          <a:xfrm>
            <a:off x="0" y="28636"/>
            <a:ext cx="9906000" cy="646331"/>
          </a:xfrm>
          <a:prstGeom prst="rect">
            <a:avLst/>
          </a:prstGeom>
          <a:noFill/>
        </p:spPr>
        <p:txBody>
          <a:bodyPr wrap="square" rtlCol="0">
            <a:spAutoFit/>
          </a:bodyPr>
          <a:lstStyle/>
          <a:p>
            <a:r>
              <a:rPr lang="ja-JP" altLang="en-US" sz="3200" b="1" dirty="0">
                <a:solidFill>
                  <a:schemeClr val="bg1"/>
                </a:solidFill>
                <a:latin typeface="ＭＳ Ｐゴシック" panose="020B0600070205080204" pitchFamily="50" charset="-128"/>
                <a:ea typeface="ＭＳ Ｐゴシック" panose="020B0600070205080204" pitchFamily="50" charset="-128"/>
              </a:rPr>
              <a:t>助成金交付決定・助成金交付請求　</a:t>
            </a:r>
            <a:r>
              <a:rPr lang="ja-JP" altLang="en-US" sz="3600" b="1" dirty="0">
                <a:solidFill>
                  <a:schemeClr val="bg1"/>
                </a:solidFill>
                <a:latin typeface="ＭＳ Ｐゴシック" panose="020B0600070205080204" pitchFamily="50" charset="-128"/>
                <a:ea typeface="ＭＳ Ｐゴシック" panose="020B0600070205080204" pitchFamily="50" charset="-128"/>
              </a:rPr>
              <a:t>　</a:t>
            </a:r>
            <a:r>
              <a:rPr lang="ja-JP" altLang="en-US" sz="2800" b="1" dirty="0">
                <a:solidFill>
                  <a:schemeClr val="bg1"/>
                </a:solidFill>
                <a:latin typeface="ＭＳ Ｐゴシック" panose="020B0600070205080204" pitchFamily="50" charset="-128"/>
                <a:ea typeface="ＭＳ Ｐゴシック" panose="020B0600070205080204" pitchFamily="50" charset="-128"/>
              </a:rPr>
              <a:t>（第１７，１８関係）</a:t>
            </a:r>
            <a:endParaRPr lang="ja-JP" altLang="en-US" sz="4000" b="1" dirty="0">
              <a:solidFill>
                <a:schemeClr val="bg1"/>
              </a:solidFill>
              <a:latin typeface="ＭＳ Ｐゴシック" panose="020B0600070205080204" pitchFamily="50" charset="-128"/>
              <a:ea typeface="ＭＳ Ｐゴシック" panose="020B0600070205080204" pitchFamily="50" charset="-128"/>
            </a:endParaRPr>
          </a:p>
        </p:txBody>
      </p:sp>
      <p:pic>
        <p:nvPicPr>
          <p:cNvPr id="2" name="図 1">
            <a:extLst>
              <a:ext uri="{FF2B5EF4-FFF2-40B4-BE49-F238E27FC236}">
                <a16:creationId xmlns:a16="http://schemas.microsoft.com/office/drawing/2014/main" id="{22DD2711-A711-45A2-B04A-3210D2A299D5}"/>
              </a:ext>
            </a:extLst>
          </p:cNvPr>
          <p:cNvPicPr>
            <a:picLocks noChangeAspect="1"/>
          </p:cNvPicPr>
          <p:nvPr/>
        </p:nvPicPr>
        <p:blipFill>
          <a:blip r:embed="rId3"/>
          <a:stretch>
            <a:fillRect/>
          </a:stretch>
        </p:blipFill>
        <p:spPr>
          <a:xfrm>
            <a:off x="395334" y="1758366"/>
            <a:ext cx="3642894" cy="3485969"/>
          </a:xfrm>
          <a:prstGeom prst="rect">
            <a:avLst/>
          </a:prstGeom>
        </p:spPr>
      </p:pic>
      <p:pic>
        <p:nvPicPr>
          <p:cNvPr id="3" name="図 2">
            <a:extLst>
              <a:ext uri="{FF2B5EF4-FFF2-40B4-BE49-F238E27FC236}">
                <a16:creationId xmlns:a16="http://schemas.microsoft.com/office/drawing/2014/main" id="{C223140A-7D03-4DF0-BA97-B28C0D1E443C}"/>
              </a:ext>
            </a:extLst>
          </p:cNvPr>
          <p:cNvPicPr>
            <a:picLocks noChangeAspect="1"/>
          </p:cNvPicPr>
          <p:nvPr/>
        </p:nvPicPr>
        <p:blipFill>
          <a:blip r:embed="rId4"/>
          <a:stretch>
            <a:fillRect/>
          </a:stretch>
        </p:blipFill>
        <p:spPr>
          <a:xfrm>
            <a:off x="5113399" y="1758366"/>
            <a:ext cx="3698938" cy="3485969"/>
          </a:xfrm>
          <a:prstGeom prst="rect">
            <a:avLst/>
          </a:prstGeom>
        </p:spPr>
      </p:pic>
      <p:sp>
        <p:nvSpPr>
          <p:cNvPr id="9" name="正方形/長方形 8">
            <a:extLst>
              <a:ext uri="{FF2B5EF4-FFF2-40B4-BE49-F238E27FC236}">
                <a16:creationId xmlns:a16="http://schemas.microsoft.com/office/drawing/2014/main" id="{6E3767D7-7261-41BF-BBE9-77649090BA0A}"/>
              </a:ext>
            </a:extLst>
          </p:cNvPr>
          <p:cNvSpPr/>
          <p:nvPr/>
        </p:nvSpPr>
        <p:spPr>
          <a:xfrm>
            <a:off x="5113399" y="1613665"/>
            <a:ext cx="3676056" cy="35281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10" name="正方形/長方形 9">
            <a:extLst>
              <a:ext uri="{FF2B5EF4-FFF2-40B4-BE49-F238E27FC236}">
                <a16:creationId xmlns:a16="http://schemas.microsoft.com/office/drawing/2014/main" id="{5C00B92C-2659-41DF-84B4-DB480EC68083}"/>
              </a:ext>
            </a:extLst>
          </p:cNvPr>
          <p:cNvSpPr/>
          <p:nvPr/>
        </p:nvSpPr>
        <p:spPr>
          <a:xfrm>
            <a:off x="379189" y="1613665"/>
            <a:ext cx="3676056" cy="35281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ＭＳ Ｐゴシック" panose="020B0600070205080204" pitchFamily="50" charset="-128"/>
              <a:ea typeface="ＭＳ Ｐゴシック" panose="020B0600070205080204" pitchFamily="50" charset="-128"/>
            </a:endParaRPr>
          </a:p>
        </p:txBody>
      </p:sp>
      <p:sp>
        <p:nvSpPr>
          <p:cNvPr id="16" name="テキスト ボックス 15">
            <a:extLst>
              <a:ext uri="{FF2B5EF4-FFF2-40B4-BE49-F238E27FC236}">
                <a16:creationId xmlns:a16="http://schemas.microsoft.com/office/drawing/2014/main" id="{F41C46D0-44F5-465B-BF44-2B97F923A08F}"/>
              </a:ext>
            </a:extLst>
          </p:cNvPr>
          <p:cNvSpPr txBox="1"/>
          <p:nvPr/>
        </p:nvSpPr>
        <p:spPr>
          <a:xfrm>
            <a:off x="390630" y="1083815"/>
            <a:ext cx="1419509" cy="400110"/>
          </a:xfrm>
          <a:prstGeom prst="rect">
            <a:avLst/>
          </a:prstGeom>
          <a:noFill/>
        </p:spPr>
        <p:txBody>
          <a:bodyPr wrap="square" rtlCol="0">
            <a:spAutoFit/>
          </a:bodyPr>
          <a:lstStyle/>
          <a:p>
            <a:r>
              <a:rPr lang="ja-JP" altLang="en-US" sz="2000" dirty="0">
                <a:latin typeface="ＭＳ Ｐゴシック" panose="020B0600070205080204" pitchFamily="50" charset="-128"/>
                <a:ea typeface="ＭＳ Ｐゴシック" panose="020B0600070205080204" pitchFamily="50" charset="-128"/>
              </a:rPr>
              <a:t>様式７号</a:t>
            </a:r>
            <a:endParaRPr lang="en-US" altLang="ja-JP" sz="2000" dirty="0">
              <a:latin typeface="ＭＳ Ｐゴシック" panose="020B0600070205080204" pitchFamily="50" charset="-128"/>
              <a:ea typeface="ＭＳ Ｐゴシック" panose="020B0600070205080204" pitchFamily="50" charset="-128"/>
            </a:endParaRPr>
          </a:p>
        </p:txBody>
      </p:sp>
      <p:sp>
        <p:nvSpPr>
          <p:cNvPr id="17" name="テキスト ボックス 16">
            <a:extLst>
              <a:ext uri="{FF2B5EF4-FFF2-40B4-BE49-F238E27FC236}">
                <a16:creationId xmlns:a16="http://schemas.microsoft.com/office/drawing/2014/main" id="{F1A0500E-3210-43D8-966C-4156B7DDD11B}"/>
              </a:ext>
            </a:extLst>
          </p:cNvPr>
          <p:cNvSpPr txBox="1"/>
          <p:nvPr/>
        </p:nvSpPr>
        <p:spPr>
          <a:xfrm>
            <a:off x="4953000" y="975038"/>
            <a:ext cx="1419509" cy="400110"/>
          </a:xfrm>
          <a:prstGeom prst="rect">
            <a:avLst/>
          </a:prstGeom>
          <a:noFill/>
        </p:spPr>
        <p:txBody>
          <a:bodyPr wrap="square" rtlCol="0">
            <a:spAutoFit/>
          </a:bodyPr>
          <a:lstStyle/>
          <a:p>
            <a:r>
              <a:rPr lang="ja-JP" altLang="en-US" sz="2000" dirty="0">
                <a:latin typeface="ＭＳ Ｐゴシック" panose="020B0600070205080204" pitchFamily="50" charset="-128"/>
                <a:ea typeface="ＭＳ Ｐゴシック" panose="020B0600070205080204" pitchFamily="50" charset="-128"/>
              </a:rPr>
              <a:t>様式８号</a:t>
            </a:r>
            <a:endParaRPr lang="en-US" altLang="ja-JP" sz="20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287090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C534064D-C0B3-4667-AD42-760C7C442CF9}"/>
              </a:ext>
            </a:extLst>
          </p:cNvPr>
          <p:cNvSpPr txBox="1"/>
          <p:nvPr/>
        </p:nvSpPr>
        <p:spPr>
          <a:xfrm>
            <a:off x="527611" y="2050584"/>
            <a:ext cx="7989372" cy="3046988"/>
          </a:xfrm>
          <a:prstGeom prst="rect">
            <a:avLst/>
          </a:prstGeom>
          <a:noFill/>
        </p:spPr>
        <p:txBody>
          <a:bodyPr wrap="square" rtlCol="0">
            <a:spAutoFit/>
          </a:bodyPr>
          <a:lstStyle/>
          <a:p>
            <a:pPr algn="ctr"/>
            <a:r>
              <a:rPr lang="ja-JP" altLang="en-US" sz="2400" dirty="0">
                <a:latin typeface="ＭＳ Ｐゴシック" panose="020B0600070205080204" pitchFamily="50" charset="-128"/>
                <a:ea typeface="ＭＳ Ｐゴシック" panose="020B0600070205080204" pitchFamily="50" charset="-128"/>
              </a:rPr>
              <a:t>取組事業者は、助成事業の対象物件の竣工後、ホームページへの掲載その他の方法により、当該物件において木材製品を利用していることについてＰＲに努めるとともに、少なくとも５年間は、事業申請時の用途が変更されていないか</a:t>
            </a:r>
          </a:p>
          <a:p>
            <a:pPr algn="ctr"/>
            <a:r>
              <a:rPr lang="ja-JP" altLang="en-US" sz="2400" dirty="0">
                <a:latin typeface="ＭＳ Ｐゴシック" panose="020B0600070205080204" pitchFamily="50" charset="-128"/>
                <a:ea typeface="ＭＳ Ｐゴシック" panose="020B0600070205080204" pitchFamily="50" charset="-128"/>
              </a:rPr>
              <a:t>確認するよう努めてください。</a:t>
            </a:r>
            <a:endParaRPr lang="en-US" altLang="ja-JP" sz="2400" dirty="0">
              <a:latin typeface="ＭＳ Ｐゴシック" panose="020B0600070205080204" pitchFamily="50" charset="-128"/>
              <a:ea typeface="ＭＳ Ｐゴシック" panose="020B0600070205080204" pitchFamily="50" charset="-128"/>
            </a:endParaRPr>
          </a:p>
          <a:p>
            <a:pPr algn="ctr"/>
            <a:endParaRPr lang="ja-JP" altLang="en-US" sz="2400" dirty="0">
              <a:latin typeface="ＭＳ Ｐゴシック" panose="020B0600070205080204" pitchFamily="50" charset="-128"/>
              <a:ea typeface="ＭＳ Ｐゴシック" panose="020B0600070205080204" pitchFamily="50" charset="-128"/>
            </a:endParaRPr>
          </a:p>
          <a:p>
            <a:pPr algn="ctr"/>
            <a:r>
              <a:rPr lang="ja-JP" altLang="en-US" sz="2400" dirty="0">
                <a:latin typeface="ＭＳ Ｐゴシック" panose="020B0600070205080204" pitchFamily="50" charset="-128"/>
                <a:ea typeface="ＭＳ Ｐゴシック" panose="020B0600070205080204" pitchFamily="50" charset="-128"/>
              </a:rPr>
              <a:t>なお、ホームページへの掲載を行った場合は、当該ページのＵＲＬを全木連あてにお知らせください。</a:t>
            </a:r>
            <a:endParaRPr lang="en-US" altLang="ja-JP" sz="2400" dirty="0">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028E27B5-5802-4CFC-8288-954608A96D3A}"/>
              </a:ext>
            </a:extLst>
          </p:cNvPr>
          <p:cNvSpPr txBox="1"/>
          <p:nvPr/>
        </p:nvSpPr>
        <p:spPr>
          <a:xfrm>
            <a:off x="0" y="28636"/>
            <a:ext cx="9906000"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木材製品の利用促進に向けたＰＲ</a:t>
            </a:r>
          </a:p>
        </p:txBody>
      </p:sp>
    </p:spTree>
    <p:extLst>
      <p:ext uri="{BB962C8B-B14F-4D97-AF65-F5344CB8AC3E}">
        <p14:creationId xmlns:p14="http://schemas.microsoft.com/office/powerpoint/2010/main" val="9605253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49E29091-9EAF-A84E-A14A-7ADC6F799F5E}"/>
              </a:ext>
            </a:extLst>
          </p:cNvPr>
          <p:cNvSpPr txBox="1"/>
          <p:nvPr/>
        </p:nvSpPr>
        <p:spPr>
          <a:xfrm>
            <a:off x="1003040" y="2777887"/>
            <a:ext cx="7899920" cy="769441"/>
          </a:xfrm>
          <a:prstGeom prst="rect">
            <a:avLst/>
          </a:prstGeom>
          <a:noFill/>
        </p:spPr>
        <p:txBody>
          <a:bodyPr wrap="none" rtlCol="0">
            <a:spAutoFit/>
          </a:bodyPr>
          <a:lstStyle/>
          <a:p>
            <a:r>
              <a:rPr lang="ja-JP" altLang="en-US" sz="4400" dirty="0">
                <a:latin typeface="ＭＳ Ｐゴシック" panose="020B0600070205080204" pitchFamily="50" charset="-128"/>
                <a:ea typeface="ＭＳ Ｐゴシック" panose="020B0600070205080204" pitchFamily="50" charset="-128"/>
              </a:rPr>
              <a:t>必ず公募要領をお読みください。</a:t>
            </a:r>
          </a:p>
        </p:txBody>
      </p:sp>
    </p:spTree>
    <p:extLst>
      <p:ext uri="{BB962C8B-B14F-4D97-AF65-F5344CB8AC3E}">
        <p14:creationId xmlns:p14="http://schemas.microsoft.com/office/powerpoint/2010/main" val="376100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35F55F0-08CD-0644-9681-9C4EA8D47DC8}"/>
              </a:ext>
            </a:extLst>
          </p:cNvPr>
          <p:cNvSpPr txBox="1"/>
          <p:nvPr/>
        </p:nvSpPr>
        <p:spPr>
          <a:xfrm>
            <a:off x="0" y="28636"/>
            <a:ext cx="10039739"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助成対象物件　用途　</a:t>
            </a:r>
            <a:r>
              <a:rPr lang="ja-JP" altLang="en-US" sz="3200" b="1" dirty="0">
                <a:solidFill>
                  <a:schemeClr val="bg1"/>
                </a:solidFill>
                <a:latin typeface="ＭＳ Ｐゴシック" panose="020B0600070205080204" pitchFamily="50" charset="-128"/>
                <a:ea typeface="ＭＳ Ｐゴシック" panose="020B0600070205080204" pitchFamily="50" charset="-128"/>
              </a:rPr>
              <a:t>（第２関係）</a:t>
            </a:r>
            <a:endParaRPr lang="ja-JP" altLang="en-US" sz="4000" b="1" dirty="0">
              <a:solidFill>
                <a:schemeClr val="bg1"/>
              </a:solidFill>
              <a:latin typeface="ＭＳ Ｐゴシック" panose="020B0600070205080204" pitchFamily="50" charset="-128"/>
              <a:ea typeface="ＭＳ Ｐゴシック" panose="020B0600070205080204" pitchFamily="50" charset="-128"/>
            </a:endParaRPr>
          </a:p>
        </p:txBody>
      </p:sp>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7" name="正方形/長方形 6">
            <a:extLst>
              <a:ext uri="{FF2B5EF4-FFF2-40B4-BE49-F238E27FC236}">
                <a16:creationId xmlns:a16="http://schemas.microsoft.com/office/drawing/2014/main" id="{5D20EF88-C372-432E-840D-7305FBE0477C}"/>
              </a:ext>
            </a:extLst>
          </p:cNvPr>
          <p:cNvSpPr/>
          <p:nvPr/>
        </p:nvSpPr>
        <p:spPr>
          <a:xfrm>
            <a:off x="623418" y="912014"/>
            <a:ext cx="9058570" cy="369332"/>
          </a:xfrm>
          <a:prstGeom prst="rect">
            <a:avLst/>
          </a:prstGeom>
          <a:solidFill>
            <a:schemeClr val="bg1"/>
          </a:solidFill>
          <a:ln>
            <a:solidFill>
              <a:schemeClr val="tx1"/>
            </a:solidFill>
          </a:ln>
        </p:spPr>
        <p:txBody>
          <a:bodyPr wrap="square">
            <a:spAutoFit/>
          </a:bodyPr>
          <a:lstStyle/>
          <a:p>
            <a:pPr marL="179388" indent="-179388" algn="ctr"/>
            <a:r>
              <a:rPr lang="ja-JP" altLang="en-US" b="1" dirty="0">
                <a:latin typeface="ＭＳ Ｐゴシック" panose="020B0600070205080204" pitchFamily="50" charset="-128"/>
                <a:ea typeface="ＭＳ Ｐゴシック" panose="020B0600070205080204" pitchFamily="50" charset="-128"/>
              </a:rPr>
              <a:t>建築確認申請での用途にて原則判断いたします。別紙「</a:t>
            </a:r>
            <a:r>
              <a:rPr lang="ja-JP" altLang="en-US" b="1" dirty="0">
                <a:latin typeface="ＭＳ Ｐゴシック" panose="020B0600070205080204" pitchFamily="50" charset="-128"/>
                <a:ea typeface="ＭＳ Ｐゴシック" panose="020B0600070205080204" pitchFamily="50" charset="-128"/>
                <a:hlinkClick r:id="rId3" action="ppaction://hlinksldjump"/>
              </a:rPr>
              <a:t>対象物件の用途</a:t>
            </a:r>
            <a:r>
              <a:rPr lang="ja-JP" altLang="en-US" b="1" dirty="0">
                <a:latin typeface="ＭＳ Ｐゴシック" panose="020B0600070205080204" pitchFamily="50" charset="-128"/>
                <a:ea typeface="ＭＳ Ｐゴシック" panose="020B0600070205080204" pitchFamily="50" charset="-128"/>
              </a:rPr>
              <a:t>」にて確認</a:t>
            </a:r>
          </a:p>
        </p:txBody>
      </p:sp>
      <p:sp>
        <p:nvSpPr>
          <p:cNvPr id="8" name="正方形/長方形 7">
            <a:extLst>
              <a:ext uri="{FF2B5EF4-FFF2-40B4-BE49-F238E27FC236}">
                <a16:creationId xmlns:a16="http://schemas.microsoft.com/office/drawing/2014/main" id="{AEBAB6FC-6799-47FC-A513-2B0061CBD083}"/>
              </a:ext>
            </a:extLst>
          </p:cNvPr>
          <p:cNvSpPr/>
          <p:nvPr/>
        </p:nvSpPr>
        <p:spPr>
          <a:xfrm>
            <a:off x="298692" y="1532870"/>
            <a:ext cx="9058569" cy="3231654"/>
          </a:xfrm>
          <a:prstGeom prst="rect">
            <a:avLst/>
          </a:prstGeom>
          <a:solidFill>
            <a:schemeClr val="bg1"/>
          </a:solidFill>
          <a:ln>
            <a:noFill/>
          </a:ln>
        </p:spPr>
        <p:txBody>
          <a:bodyPr wrap="square">
            <a:spAutoFit/>
          </a:bodyPr>
          <a:lstStyle/>
          <a:p>
            <a:r>
              <a:rPr lang="ja-JP" altLang="en-US" sz="2400" b="1" u="sng" dirty="0">
                <a:latin typeface="ＭＳ Ｐゴシック" panose="020B0600070205080204" pitchFamily="50" charset="-128"/>
                <a:ea typeface="ＭＳ Ｐゴシック" panose="020B0600070205080204" pitchFamily="50" charset="-128"/>
              </a:rPr>
              <a:t>構造材・内装材</a:t>
            </a:r>
            <a:endParaRPr lang="en-US" altLang="ja-JP" sz="2400" b="1" u="sng" dirty="0">
              <a:latin typeface="ＭＳ Ｐゴシック" panose="020B0600070205080204" pitchFamily="50" charset="-128"/>
              <a:ea typeface="ＭＳ Ｐゴシック" panose="020B0600070205080204" pitchFamily="50" charset="-128"/>
            </a:endParaRPr>
          </a:p>
          <a:p>
            <a:pPr marL="457200" indent="-457200">
              <a:buFont typeface="+mj-lt"/>
              <a:buAutoNum type="arabicPeriod"/>
            </a:pPr>
            <a:r>
              <a:rPr lang="ja-JP" altLang="en-US" sz="2000" b="1" dirty="0">
                <a:latin typeface="ＭＳ Ｐゴシック" panose="020B0600070205080204" pitchFamily="50" charset="-128"/>
                <a:ea typeface="ＭＳ Ｐゴシック" panose="020B0600070205080204" pitchFamily="50" charset="-128"/>
              </a:rPr>
              <a:t>公共建築物等木材利用促進法に基づく公共施設</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（学校、保育園、病院、老人ホーム、駅、庁舎等）</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施主は民間でも良い</a:t>
            </a:r>
            <a:endParaRPr lang="en-US" altLang="ja-JP" sz="2000" b="1" dirty="0">
              <a:latin typeface="ＭＳ Ｐゴシック" panose="020B0600070205080204" pitchFamily="50" charset="-128"/>
              <a:ea typeface="ＭＳ Ｐゴシック" panose="020B0600070205080204" pitchFamily="50" charset="-128"/>
            </a:endParaRPr>
          </a:p>
          <a:p>
            <a:endParaRPr lang="en-US" altLang="ja-JP" sz="2000" b="1" dirty="0">
              <a:latin typeface="ＭＳ Ｐゴシック" panose="020B0600070205080204" pitchFamily="50" charset="-128"/>
              <a:ea typeface="ＭＳ Ｐゴシック" panose="020B0600070205080204" pitchFamily="50" charset="-128"/>
            </a:endParaRPr>
          </a:p>
          <a:p>
            <a:pPr marL="457200" indent="-457200">
              <a:buFont typeface="+mj-lt"/>
              <a:buAutoNum type="arabicPeriod" startAt="2"/>
            </a:pPr>
            <a:r>
              <a:rPr lang="ja-JP" altLang="en-US" sz="2000" b="1" dirty="0">
                <a:latin typeface="ＭＳ Ｐゴシック" panose="020B0600070205080204" pitchFamily="50" charset="-128"/>
                <a:ea typeface="ＭＳ Ｐゴシック" panose="020B0600070205080204" pitchFamily="50" charset="-128"/>
              </a:rPr>
              <a:t>その他施設</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地方自治体、または災害対策基本法に基づく</a:t>
            </a:r>
            <a:r>
              <a:rPr lang="ja-JP" altLang="en-US" sz="2000" b="1" dirty="0">
                <a:latin typeface="ＭＳ Ｐゴシック" panose="020B0600070205080204" pitchFamily="50" charset="-128"/>
                <a:ea typeface="ＭＳ Ｐゴシック" panose="020B0600070205080204" pitchFamily="50" charset="-128"/>
                <a:hlinkClick r:id="rId4" action="ppaction://hlinksldjump"/>
              </a:rPr>
              <a:t>指定公共機関</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が整備する（施主である）施設</a:t>
            </a:r>
            <a:endParaRPr lang="en-US" altLang="ja-JP" sz="2000" b="1" dirty="0">
              <a:latin typeface="ＭＳ Ｐゴシック" panose="020B0600070205080204" pitchFamily="50" charset="-128"/>
              <a:ea typeface="ＭＳ Ｐゴシック" panose="020B0600070205080204" pitchFamily="50" charset="-128"/>
            </a:endParaRPr>
          </a:p>
          <a:p>
            <a:endParaRPr lang="en-US" altLang="ja-JP" sz="2000" b="1" dirty="0">
              <a:latin typeface="ＭＳ Ｐゴシック" panose="020B0600070205080204" pitchFamily="50" charset="-128"/>
              <a:ea typeface="ＭＳ Ｐゴシック" panose="020B0600070205080204" pitchFamily="50" charset="-128"/>
            </a:endParaRPr>
          </a:p>
          <a:p>
            <a:pPr marL="457200" indent="-457200">
              <a:buFont typeface="+mj-lt"/>
              <a:buAutoNum type="arabicPeriod" startAt="3"/>
            </a:pPr>
            <a:r>
              <a:rPr lang="ja-JP" altLang="en-US" sz="2000" b="1" dirty="0">
                <a:latin typeface="ＭＳ Ｐゴシック" panose="020B0600070205080204" pitchFamily="50" charset="-128"/>
                <a:ea typeface="ＭＳ Ｐゴシック" panose="020B0600070205080204" pitchFamily="50" charset="-128"/>
              </a:rPr>
              <a:t>住宅部分は除く</a:t>
            </a:r>
            <a:endParaRPr lang="en-US" altLang="ja-JP" sz="2000" b="1" dirty="0">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033D9CF4-F0B3-48E5-8B6D-CED641CE9E2C}"/>
              </a:ext>
            </a:extLst>
          </p:cNvPr>
          <p:cNvSpPr/>
          <p:nvPr/>
        </p:nvSpPr>
        <p:spPr>
          <a:xfrm>
            <a:off x="298692" y="4868374"/>
            <a:ext cx="9058569" cy="1384995"/>
          </a:xfrm>
          <a:prstGeom prst="rect">
            <a:avLst/>
          </a:prstGeom>
          <a:solidFill>
            <a:schemeClr val="bg1"/>
          </a:solidFill>
          <a:ln>
            <a:noFill/>
          </a:ln>
        </p:spPr>
        <p:txBody>
          <a:bodyPr wrap="square">
            <a:spAutoFit/>
          </a:bodyPr>
          <a:lstStyle/>
          <a:p>
            <a:r>
              <a:rPr lang="ja-JP" altLang="en-US" sz="2400" b="1" u="sng" dirty="0">
                <a:latin typeface="ＭＳ Ｐゴシック" panose="020B0600070205080204" pitchFamily="50" charset="-128"/>
                <a:ea typeface="ＭＳ Ｐゴシック" panose="020B0600070205080204" pitchFamily="50" charset="-128"/>
              </a:rPr>
              <a:t>外構材</a:t>
            </a:r>
            <a:endParaRPr lang="en-US" altLang="ja-JP" sz="2400" b="1" u="sng" dirty="0">
              <a:latin typeface="ＭＳ Ｐゴシック" panose="020B0600070205080204" pitchFamily="50" charset="-128"/>
              <a:ea typeface="ＭＳ Ｐゴシック" panose="020B0600070205080204" pitchFamily="50" charset="-128"/>
            </a:endParaRPr>
          </a:p>
          <a:p>
            <a:pPr marL="457200" indent="-457200">
              <a:buFont typeface="+mj-lt"/>
              <a:buAutoNum type="arabicPeriod"/>
            </a:pPr>
            <a:r>
              <a:rPr lang="ja-JP" altLang="en-US" sz="2000" b="1" dirty="0">
                <a:latin typeface="ＭＳ Ｐゴシック" panose="020B0600070205080204" pitchFamily="50" charset="-128"/>
                <a:ea typeface="ＭＳ Ｐゴシック" panose="020B0600070205080204" pitchFamily="50" charset="-128"/>
              </a:rPr>
              <a:t>別紙「対象物件の用途」の建築物（上記の「構造材・内装材」に記載している建物）に付帯して設置される外構</a:t>
            </a:r>
            <a:endParaRPr lang="en-US" altLang="ja-JP" sz="2000" b="1" dirty="0">
              <a:latin typeface="ＭＳ Ｐゴシック" panose="020B0600070205080204" pitchFamily="50" charset="-128"/>
              <a:ea typeface="ＭＳ Ｐゴシック" panose="020B0600070205080204" pitchFamily="50" charset="-128"/>
            </a:endParaRPr>
          </a:p>
          <a:p>
            <a:pPr marL="457200" indent="-457200">
              <a:buFont typeface="+mj-lt"/>
              <a:buAutoNum type="arabicPeriod"/>
            </a:pPr>
            <a:r>
              <a:rPr lang="ja-JP" altLang="en-US" sz="2000" b="1" dirty="0">
                <a:latin typeface="ＭＳ Ｐゴシック" panose="020B0600070205080204" pitchFamily="50" charset="-128"/>
                <a:ea typeface="ＭＳ Ｐゴシック" panose="020B0600070205080204" pitchFamily="50" charset="-128"/>
              </a:rPr>
              <a:t>公共の用に供する場に設置される外構（公園等の塀や柵、デッキ、遊具等）</a:t>
            </a:r>
          </a:p>
        </p:txBody>
      </p:sp>
    </p:spTree>
    <p:extLst>
      <p:ext uri="{BB962C8B-B14F-4D97-AF65-F5344CB8AC3E}">
        <p14:creationId xmlns:p14="http://schemas.microsoft.com/office/powerpoint/2010/main" val="21249386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60D2A1B2-F70B-40E9-A35C-704D01CABEC8}"/>
              </a:ext>
            </a:extLst>
          </p:cNvPr>
          <p:cNvSpPr/>
          <p:nvPr/>
        </p:nvSpPr>
        <p:spPr>
          <a:xfrm>
            <a:off x="2895560" y="885481"/>
            <a:ext cx="4338073" cy="677720"/>
          </a:xfrm>
          <a:prstGeom prst="rect">
            <a:avLst/>
          </a:prstGeom>
          <a:no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950" b="1" dirty="0">
                <a:solidFill>
                  <a:schemeClr val="tx1"/>
                </a:solidFill>
                <a:latin typeface="ＭＳ Ｐゴシック" panose="020B0600070205080204" pitchFamily="50" charset="-128"/>
                <a:ea typeface="ＭＳ Ｐゴシック" panose="020B0600070205080204" pitchFamily="50" charset="-128"/>
              </a:rPr>
              <a:t>詳細はウェブサイトにて</a:t>
            </a:r>
            <a:endParaRPr lang="zh-TW" altLang="en-US" sz="195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3" name="直線コネクタ 2"/>
          <p:cNvCxnSpPr/>
          <p:nvPr/>
        </p:nvCxnSpPr>
        <p:spPr>
          <a:xfrm>
            <a:off x="2895560" y="1563195"/>
            <a:ext cx="4338073"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3335637" y="1758093"/>
            <a:ext cx="3678437" cy="400110"/>
          </a:xfrm>
          <a:prstGeom prst="rect">
            <a:avLst/>
          </a:prstGeom>
          <a:noFill/>
        </p:spPr>
        <p:txBody>
          <a:bodyPr wrap="square" rtlCol="0">
            <a:spAutoFit/>
          </a:bodyPr>
          <a:lstStyle/>
          <a:p>
            <a:r>
              <a:rPr lang="en-US" altLang="ja-JP" sz="2000" dirty="0">
                <a:latin typeface="ＭＳ Ｐゴシック" panose="020B0600070205080204" pitchFamily="50" charset="-128"/>
                <a:ea typeface="ＭＳ Ｐゴシック" panose="020B0600070205080204" pitchFamily="50" charset="-128"/>
              </a:rPr>
              <a:t>https://www.mokuzai-zaiko.jp/</a:t>
            </a:r>
            <a:endParaRPr lang="ja-JP" altLang="en-US" sz="2000" dirty="0">
              <a:latin typeface="ＭＳ Ｐゴシック" panose="020B0600070205080204" pitchFamily="50" charset="-128"/>
              <a:ea typeface="ＭＳ Ｐゴシック" panose="020B0600070205080204" pitchFamily="50" charset="-128"/>
            </a:endParaRPr>
          </a:p>
        </p:txBody>
      </p:sp>
      <p:sp>
        <p:nvSpPr>
          <p:cNvPr id="4" name="角丸四角形 3"/>
          <p:cNvSpPr/>
          <p:nvPr/>
        </p:nvSpPr>
        <p:spPr>
          <a:xfrm>
            <a:off x="3424438" y="2292187"/>
            <a:ext cx="2077741" cy="4116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dirty="0">
                <a:latin typeface="ＭＳ Ｐゴシック" panose="020B0600070205080204" pitchFamily="50" charset="-128"/>
                <a:ea typeface="ＭＳ Ｐゴシック" panose="020B0600070205080204" pitchFamily="50" charset="-128"/>
              </a:rPr>
              <a:t>過剰木材</a:t>
            </a:r>
            <a:endParaRPr lang="en-US" altLang="ja-JP" sz="2000" dirty="0">
              <a:latin typeface="ＭＳ Ｐゴシック" panose="020B0600070205080204" pitchFamily="50" charset="-128"/>
              <a:ea typeface="ＭＳ Ｐゴシック" panose="020B0600070205080204" pitchFamily="50" charset="-128"/>
            </a:endParaRPr>
          </a:p>
        </p:txBody>
      </p:sp>
      <p:sp>
        <p:nvSpPr>
          <p:cNvPr id="5" name="角丸四角形 4"/>
          <p:cNvSpPr/>
          <p:nvPr/>
        </p:nvSpPr>
        <p:spPr>
          <a:xfrm>
            <a:off x="5653291" y="2292188"/>
            <a:ext cx="877268" cy="403295"/>
          </a:xfrm>
          <a:prstGeom prst="round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2000" dirty="0">
                <a:latin typeface="ＭＳ Ｐゴシック" panose="020B0600070205080204" pitchFamily="50" charset="-128"/>
                <a:ea typeface="ＭＳ Ｐゴシック" panose="020B0600070205080204" pitchFamily="50" charset="-128"/>
              </a:rPr>
              <a:t>検索</a:t>
            </a:r>
          </a:p>
        </p:txBody>
      </p:sp>
      <p:sp>
        <p:nvSpPr>
          <p:cNvPr id="7" name="テキスト ボックス 6"/>
          <p:cNvSpPr txBox="1"/>
          <p:nvPr/>
        </p:nvSpPr>
        <p:spPr>
          <a:xfrm>
            <a:off x="3335637" y="3074203"/>
            <a:ext cx="2866233" cy="430887"/>
          </a:xfrm>
          <a:prstGeom prst="rect">
            <a:avLst/>
          </a:prstGeom>
          <a:noFill/>
        </p:spPr>
        <p:txBody>
          <a:bodyPr wrap="square" rtlCol="0">
            <a:spAutoFit/>
          </a:bodyPr>
          <a:lstStyle/>
          <a:p>
            <a:r>
              <a:rPr lang="ja-JP" altLang="en-US" sz="1100" dirty="0">
                <a:latin typeface="ＭＳ Ｐゴシック" panose="020B0600070205080204" pitchFamily="50" charset="-128"/>
                <a:ea typeface="ＭＳ Ｐゴシック" panose="020B0600070205080204" pitchFamily="50" charset="-128"/>
              </a:rPr>
              <a:t>最新情報をメールニュースにて受信できます。</a:t>
            </a:r>
            <a:endParaRPr lang="en-US" altLang="ja-JP" sz="1100" dirty="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ea typeface="ＭＳ Ｐゴシック" panose="020B0600070205080204" pitchFamily="50" charset="-128"/>
              </a:rPr>
              <a:t>　（</a:t>
            </a:r>
            <a:r>
              <a:rPr lang="en-US" altLang="ja-JP" sz="1100" dirty="0">
                <a:latin typeface="ＭＳ Ｐゴシック" panose="020B0600070205080204" pitchFamily="50" charset="-128"/>
                <a:ea typeface="ＭＳ Ｐゴシック" panose="020B0600070205080204" pitchFamily="50" charset="-128"/>
              </a:rPr>
              <a:t>QR</a:t>
            </a:r>
            <a:r>
              <a:rPr lang="ja-JP" altLang="en-US" sz="1100" dirty="0">
                <a:latin typeface="ＭＳ Ｐゴシック" panose="020B0600070205080204" pitchFamily="50" charset="-128"/>
                <a:ea typeface="ＭＳ Ｐゴシック" panose="020B0600070205080204" pitchFamily="50" charset="-128"/>
              </a:rPr>
              <a:t>コードから空メールを送信にて登録）</a:t>
            </a: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2327" y="2838906"/>
            <a:ext cx="945856" cy="945856"/>
          </a:xfrm>
          <a:prstGeom prst="rect">
            <a:avLst/>
          </a:prstGeom>
        </p:spPr>
      </p:pic>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0205" y="3043163"/>
            <a:ext cx="364654" cy="364654"/>
          </a:xfrm>
          <a:prstGeom prst="rect">
            <a:avLst/>
          </a:prstGeom>
        </p:spPr>
      </p:pic>
      <p:pic>
        <p:nvPicPr>
          <p:cNvPr id="13" name="図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48789" y="5454716"/>
            <a:ext cx="952100" cy="952100"/>
          </a:xfrm>
          <a:prstGeom prst="rect">
            <a:avLst/>
          </a:prstGeom>
        </p:spPr>
      </p:pic>
      <p:sp>
        <p:nvSpPr>
          <p:cNvPr id="14" name="正方形/長方形 13"/>
          <p:cNvSpPr/>
          <p:nvPr/>
        </p:nvSpPr>
        <p:spPr>
          <a:xfrm>
            <a:off x="3641134" y="5972519"/>
            <a:ext cx="4024313" cy="400110"/>
          </a:xfrm>
          <a:prstGeom prst="rect">
            <a:avLst/>
          </a:prstGeom>
        </p:spPr>
        <p:txBody>
          <a:bodyPr>
            <a:spAutoFit/>
          </a:bodyPr>
          <a:lstStyle/>
          <a:p>
            <a:r>
              <a:rPr lang="ja-JP" altLang="en-US" sz="2000" dirty="0">
                <a:latin typeface="ＭＳ Ｐゴシック" panose="020B0600070205080204" pitchFamily="50" charset="-128"/>
                <a:ea typeface="ＭＳ Ｐゴシック" panose="020B0600070205080204" pitchFamily="50" charset="-128"/>
              </a:rPr>
              <a:t>木材で街づくり </a:t>
            </a:r>
            <a:r>
              <a:rPr lang="en-US" altLang="ja-JP" sz="2000" dirty="0">
                <a:latin typeface="ＭＳ Ｐゴシック" panose="020B0600070205080204" pitchFamily="50" charset="-128"/>
                <a:ea typeface="ＭＳ Ｐゴシック" panose="020B0600070205080204" pitchFamily="50" charset="-128"/>
              </a:rPr>
              <a:t>@</a:t>
            </a:r>
            <a:r>
              <a:rPr lang="en-US" altLang="ja-JP" sz="2000" b="1" dirty="0" err="1">
                <a:latin typeface="ＭＳ Ｐゴシック" panose="020B0600070205080204" pitchFamily="50" charset="-128"/>
                <a:ea typeface="ＭＳ Ｐゴシック" panose="020B0600070205080204" pitchFamily="50" charset="-128"/>
              </a:rPr>
              <a:t>toshimokuzai</a:t>
            </a:r>
            <a:r>
              <a:rPr lang="ja-JP" altLang="en-US" sz="2000" dirty="0">
                <a:latin typeface="ＭＳ Ｐゴシック" panose="020B0600070205080204" pitchFamily="50" charset="-128"/>
                <a:ea typeface="ＭＳ Ｐゴシック" panose="020B0600070205080204" pitchFamily="50" charset="-128"/>
              </a:rPr>
              <a:t> </a:t>
            </a:r>
          </a:p>
        </p:txBody>
      </p:sp>
      <p:pic>
        <p:nvPicPr>
          <p:cNvPr id="15" name="図 14"/>
          <p:cNvPicPr>
            <a:picLocks noChangeAspect="1"/>
          </p:cNvPicPr>
          <p:nvPr/>
        </p:nvPicPr>
        <p:blipFill>
          <a:blip r:embed="rId6"/>
          <a:stretch>
            <a:fillRect/>
          </a:stretch>
        </p:blipFill>
        <p:spPr>
          <a:xfrm>
            <a:off x="4244547" y="5569682"/>
            <a:ext cx="1716061" cy="436386"/>
          </a:xfrm>
          <a:prstGeom prst="rect">
            <a:avLst/>
          </a:prstGeom>
        </p:spPr>
      </p:pic>
      <p:sp>
        <p:nvSpPr>
          <p:cNvPr id="16" name="テキスト ボックス 15"/>
          <p:cNvSpPr txBox="1"/>
          <p:nvPr/>
        </p:nvSpPr>
        <p:spPr>
          <a:xfrm>
            <a:off x="3426965" y="3918165"/>
            <a:ext cx="3685314" cy="1323439"/>
          </a:xfrm>
          <a:prstGeom prst="rect">
            <a:avLst/>
          </a:prstGeom>
          <a:noFill/>
        </p:spPr>
        <p:txBody>
          <a:bodyPr wrap="square" rtlCol="0">
            <a:spAutoFit/>
          </a:bodyPr>
          <a:lstStyle/>
          <a:p>
            <a:r>
              <a:rPr lang="ja-JP" altLang="en-US" sz="2000" dirty="0">
                <a:latin typeface="ＭＳ Ｐゴシック" panose="020B0600070205080204" pitchFamily="50" charset="-128"/>
                <a:ea typeface="ＭＳ Ｐゴシック" panose="020B0600070205080204" pitchFamily="50" charset="-128"/>
              </a:rPr>
              <a:t>全木連補助事業　事務局</a:t>
            </a:r>
            <a:endParaRPr lang="en-US" altLang="ja-JP" sz="2000" dirty="0">
              <a:latin typeface="ＭＳ Ｐゴシック" panose="020B0600070205080204" pitchFamily="50" charset="-128"/>
              <a:ea typeface="ＭＳ Ｐゴシック" panose="020B0600070205080204" pitchFamily="50" charset="-128"/>
            </a:endParaRPr>
          </a:p>
          <a:p>
            <a:r>
              <a:rPr lang="en-US" altLang="ja-JP" sz="2000" dirty="0">
                <a:latin typeface="ＭＳ Ｐゴシック" panose="020B0600070205080204" pitchFamily="50" charset="-128"/>
                <a:ea typeface="ＭＳ Ｐゴシック" panose="020B0600070205080204" pitchFamily="50" charset="-128"/>
              </a:rPr>
              <a:t>TEL</a:t>
            </a:r>
            <a:r>
              <a:rPr lang="ja-JP" altLang="en-US" sz="2000" dirty="0">
                <a:latin typeface="ＭＳ Ｐゴシック" panose="020B0600070205080204" pitchFamily="50" charset="-128"/>
                <a:ea typeface="ＭＳ Ｐゴシック" panose="020B0600070205080204" pitchFamily="50" charset="-128"/>
              </a:rPr>
              <a:t>：</a:t>
            </a:r>
            <a:r>
              <a:rPr lang="en-US" altLang="ja-JP" sz="2000" dirty="0">
                <a:latin typeface="ＭＳ Ｐゴシック" panose="020B0600070205080204" pitchFamily="50" charset="-128"/>
                <a:ea typeface="ＭＳ Ｐゴシック" panose="020B0600070205080204" pitchFamily="50" charset="-128"/>
              </a:rPr>
              <a:t>03-6550-8540</a:t>
            </a:r>
          </a:p>
          <a:p>
            <a:r>
              <a:rPr lang="en-US" altLang="ja-JP" sz="2000" dirty="0">
                <a:latin typeface="ＭＳ Ｐゴシック" panose="020B0600070205080204" pitchFamily="50" charset="-128"/>
                <a:ea typeface="ＭＳ Ｐゴシック" panose="020B0600070205080204" pitchFamily="50" charset="-128"/>
              </a:rPr>
              <a:t>FAX</a:t>
            </a:r>
            <a:r>
              <a:rPr lang="ja-JP" altLang="en-US" sz="2000" dirty="0">
                <a:latin typeface="ＭＳ Ｐゴシック" panose="020B0600070205080204" pitchFamily="50" charset="-128"/>
                <a:ea typeface="ＭＳ Ｐゴシック" panose="020B0600070205080204" pitchFamily="50" charset="-128"/>
              </a:rPr>
              <a:t>：</a:t>
            </a:r>
            <a:r>
              <a:rPr lang="en-US" altLang="ja-JP" sz="2000" dirty="0">
                <a:latin typeface="ＭＳ Ｐゴシック" panose="020B0600070205080204" pitchFamily="50" charset="-128"/>
                <a:ea typeface="ＭＳ Ｐゴシック" panose="020B0600070205080204" pitchFamily="50" charset="-128"/>
              </a:rPr>
              <a:t>03-6550-8541</a:t>
            </a:r>
          </a:p>
          <a:p>
            <a:r>
              <a:rPr lang="ja-JP" altLang="en-US" sz="2000" dirty="0">
                <a:latin typeface="ＭＳ Ｐゴシック" panose="020B0600070205080204" pitchFamily="50" charset="-128"/>
                <a:ea typeface="ＭＳ Ｐゴシック" panose="020B0600070205080204" pitchFamily="50" charset="-128"/>
              </a:rPr>
              <a:t>平日</a:t>
            </a:r>
            <a:r>
              <a:rPr lang="en-US" altLang="ja-JP" sz="2000" dirty="0">
                <a:latin typeface="ＭＳ Ｐゴシック" panose="020B0600070205080204" pitchFamily="50" charset="-128"/>
                <a:ea typeface="ＭＳ Ｐゴシック" panose="020B0600070205080204" pitchFamily="50" charset="-128"/>
              </a:rPr>
              <a:t>10</a:t>
            </a:r>
            <a:r>
              <a:rPr lang="ja-JP" altLang="en-US" sz="2000" dirty="0">
                <a:latin typeface="ＭＳ Ｐゴシック" panose="020B0600070205080204" pitchFamily="50" charset="-128"/>
                <a:ea typeface="ＭＳ Ｐゴシック" panose="020B0600070205080204" pitchFamily="50" charset="-128"/>
              </a:rPr>
              <a:t>：</a:t>
            </a:r>
            <a:r>
              <a:rPr lang="en-US" altLang="ja-JP" sz="2000" dirty="0">
                <a:latin typeface="ＭＳ Ｐゴシック" panose="020B0600070205080204" pitchFamily="50" charset="-128"/>
                <a:ea typeface="ＭＳ Ｐゴシック" panose="020B0600070205080204" pitchFamily="50" charset="-128"/>
              </a:rPr>
              <a:t>00</a:t>
            </a:r>
            <a:r>
              <a:rPr lang="ja-JP" altLang="en-US" sz="2000" dirty="0">
                <a:latin typeface="ＭＳ Ｐゴシック" panose="020B0600070205080204" pitchFamily="50" charset="-128"/>
                <a:ea typeface="ＭＳ Ｐゴシック" panose="020B0600070205080204" pitchFamily="50" charset="-128"/>
              </a:rPr>
              <a:t>～</a:t>
            </a:r>
            <a:r>
              <a:rPr lang="en-US" altLang="ja-JP" sz="2000" dirty="0">
                <a:latin typeface="ＭＳ Ｐゴシック" panose="020B0600070205080204" pitchFamily="50" charset="-128"/>
                <a:ea typeface="ＭＳ Ｐゴシック" panose="020B0600070205080204" pitchFamily="50" charset="-128"/>
              </a:rPr>
              <a:t>17</a:t>
            </a:r>
            <a:r>
              <a:rPr lang="ja-JP" altLang="en-US" sz="2000" dirty="0">
                <a:latin typeface="ＭＳ Ｐゴシック" panose="020B0600070205080204" pitchFamily="50" charset="-128"/>
                <a:ea typeface="ＭＳ Ｐゴシック" panose="020B0600070205080204" pitchFamily="50" charset="-128"/>
              </a:rPr>
              <a:t>：</a:t>
            </a:r>
            <a:r>
              <a:rPr lang="en-US" altLang="ja-JP" sz="2000" dirty="0">
                <a:latin typeface="ＭＳ Ｐゴシック" panose="020B0600070205080204" pitchFamily="50" charset="-128"/>
                <a:ea typeface="ＭＳ Ｐゴシック" panose="020B0600070205080204" pitchFamily="50" charset="-128"/>
              </a:rPr>
              <a:t>30</a:t>
            </a:r>
            <a:endParaRPr lang="ja-JP" altLang="en-US" sz="20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978147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2391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F98C8C04-B975-42A7-B096-830DF882339F}"/>
              </a:ext>
            </a:extLst>
          </p:cNvPr>
          <p:cNvSpPr txBox="1"/>
          <p:nvPr/>
        </p:nvSpPr>
        <p:spPr>
          <a:xfrm>
            <a:off x="0" y="28636"/>
            <a:ext cx="9906000"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対象物件</a:t>
            </a:r>
          </a:p>
        </p:txBody>
      </p:sp>
      <p:pic>
        <p:nvPicPr>
          <p:cNvPr id="5" name="図 4" descr="スクリーンショットの画面&#10;&#10;自動的に生成された説明">
            <a:extLst>
              <a:ext uri="{FF2B5EF4-FFF2-40B4-BE49-F238E27FC236}">
                <a16:creationId xmlns:a16="http://schemas.microsoft.com/office/drawing/2014/main" id="{F9A657F8-8C3B-4CB5-B62D-47DAD255A73E}"/>
              </a:ext>
            </a:extLst>
          </p:cNvPr>
          <p:cNvPicPr>
            <a:picLocks noChangeAspect="1"/>
          </p:cNvPicPr>
          <p:nvPr/>
        </p:nvPicPr>
        <p:blipFill rotWithShape="1">
          <a:blip r:embed="rId3">
            <a:extLst>
              <a:ext uri="{28A0092B-C50C-407E-A947-70E740481C1C}">
                <a14:useLocalDpi xmlns:a14="http://schemas.microsoft.com/office/drawing/2010/main" val="0"/>
              </a:ext>
            </a:extLst>
          </a:blip>
          <a:srcRect t="3691"/>
          <a:stretch/>
        </p:blipFill>
        <p:spPr>
          <a:xfrm>
            <a:off x="692071" y="914400"/>
            <a:ext cx="7842329" cy="5570219"/>
          </a:xfrm>
          <a:prstGeom prst="rect">
            <a:avLst/>
          </a:prstGeom>
        </p:spPr>
      </p:pic>
      <p:sp>
        <p:nvSpPr>
          <p:cNvPr id="7" name="四角形: 角を丸くする 6">
            <a:hlinkClick r:id="rId4" action="ppaction://hlinksldjump"/>
            <a:extLst>
              <a:ext uri="{FF2B5EF4-FFF2-40B4-BE49-F238E27FC236}">
                <a16:creationId xmlns:a16="http://schemas.microsoft.com/office/drawing/2014/main" id="{5D3CAE9B-502C-464E-B7D7-C5FA62E9C209}"/>
              </a:ext>
            </a:extLst>
          </p:cNvPr>
          <p:cNvSpPr/>
          <p:nvPr/>
        </p:nvSpPr>
        <p:spPr>
          <a:xfrm>
            <a:off x="8945883" y="896169"/>
            <a:ext cx="845820" cy="28695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戻る</a:t>
            </a:r>
          </a:p>
        </p:txBody>
      </p:sp>
    </p:spTree>
    <p:extLst>
      <p:ext uri="{BB962C8B-B14F-4D97-AF65-F5344CB8AC3E}">
        <p14:creationId xmlns:p14="http://schemas.microsoft.com/office/powerpoint/2010/main" val="13528800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スクリーンショットの画面&#10;&#10;自動的に生成された説明">
            <a:extLst>
              <a:ext uri="{FF2B5EF4-FFF2-40B4-BE49-F238E27FC236}">
                <a16:creationId xmlns:a16="http://schemas.microsoft.com/office/drawing/2014/main" id="{3E68720C-11A8-4A18-9C8D-CCA5F0FABA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39" y="1379505"/>
            <a:ext cx="9033117" cy="4098990"/>
          </a:xfrm>
          <a:prstGeom prst="rect">
            <a:avLst/>
          </a:prstGeom>
        </p:spPr>
      </p:pic>
      <p:sp>
        <p:nvSpPr>
          <p:cNvPr id="5" name="テキスト ボックス 4">
            <a:extLst>
              <a:ext uri="{FF2B5EF4-FFF2-40B4-BE49-F238E27FC236}">
                <a16:creationId xmlns:a16="http://schemas.microsoft.com/office/drawing/2014/main" id="{3C7AEF35-AA7A-4F73-909E-F41E597A31DA}"/>
              </a:ext>
            </a:extLst>
          </p:cNvPr>
          <p:cNvSpPr txBox="1"/>
          <p:nvPr/>
        </p:nvSpPr>
        <p:spPr>
          <a:xfrm>
            <a:off x="534410" y="5623550"/>
            <a:ext cx="6146234" cy="707886"/>
          </a:xfrm>
          <a:prstGeom prst="rect">
            <a:avLst/>
          </a:prstGeom>
          <a:noFill/>
        </p:spPr>
        <p:txBody>
          <a:bodyPr wrap="none" rtlCol="0">
            <a:spAutoFit/>
          </a:bodyPr>
          <a:lstStyle/>
          <a:p>
            <a:r>
              <a:rPr lang="ja-JP" altLang="en-US" sz="2000" dirty="0">
                <a:latin typeface="ＭＳ Ｐゴシック" panose="020B0600070205080204" pitchFamily="50" charset="-128"/>
                <a:ea typeface="ＭＳ Ｐゴシック" panose="020B0600070205080204" pitchFamily="50" charset="-128"/>
              </a:rPr>
              <a:t>内閣府ホームページより</a:t>
            </a:r>
            <a:endParaRPr lang="en-US" altLang="ja-JP" sz="2000" dirty="0">
              <a:latin typeface="ＭＳ Ｐゴシック" panose="020B0600070205080204" pitchFamily="50" charset="-128"/>
              <a:ea typeface="ＭＳ Ｐゴシック" panose="020B0600070205080204" pitchFamily="50" charset="-128"/>
            </a:endParaRPr>
          </a:p>
          <a:p>
            <a:r>
              <a:rPr lang="en-US" altLang="ja-JP" sz="2000" dirty="0">
                <a:latin typeface="ＭＳ Ｐゴシック" panose="020B0600070205080204" pitchFamily="50" charset="-128"/>
                <a:ea typeface="ＭＳ Ｐゴシック" panose="020B0600070205080204" pitchFamily="50" charset="-128"/>
              </a:rPr>
              <a:t>http://www.bousai.go.jp/taisaku/soshiki/s_koukyou.html</a:t>
            </a:r>
            <a:endParaRPr lang="ja-JP" altLang="en-US" sz="2000" dirty="0">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6A54AD37-3473-489F-8F1B-EAC3EB92FB37}"/>
              </a:ext>
            </a:extLst>
          </p:cNvPr>
          <p:cNvSpPr txBox="1"/>
          <p:nvPr/>
        </p:nvSpPr>
        <p:spPr>
          <a:xfrm>
            <a:off x="0" y="28636"/>
            <a:ext cx="9906000"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指定公共機関</a:t>
            </a:r>
          </a:p>
        </p:txBody>
      </p:sp>
      <p:sp>
        <p:nvSpPr>
          <p:cNvPr id="8" name="四角形: 角を丸くする 7">
            <a:hlinkClick r:id="rId4" action="ppaction://hlinksldjump"/>
            <a:extLst>
              <a:ext uri="{FF2B5EF4-FFF2-40B4-BE49-F238E27FC236}">
                <a16:creationId xmlns:a16="http://schemas.microsoft.com/office/drawing/2014/main" id="{7156A9F3-85A1-4E26-99A4-A9D43F21B02D}"/>
              </a:ext>
            </a:extLst>
          </p:cNvPr>
          <p:cNvSpPr/>
          <p:nvPr/>
        </p:nvSpPr>
        <p:spPr>
          <a:xfrm>
            <a:off x="8945883" y="896169"/>
            <a:ext cx="845820" cy="28695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戻る</a:t>
            </a:r>
          </a:p>
        </p:txBody>
      </p:sp>
    </p:spTree>
    <p:extLst>
      <p:ext uri="{BB962C8B-B14F-4D97-AF65-F5344CB8AC3E}">
        <p14:creationId xmlns:p14="http://schemas.microsoft.com/office/powerpoint/2010/main" val="338881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4" name="正方形/長方形 3">
            <a:extLst>
              <a:ext uri="{FF2B5EF4-FFF2-40B4-BE49-F238E27FC236}">
                <a16:creationId xmlns:a16="http://schemas.microsoft.com/office/drawing/2014/main" id="{2E47A5C4-45F6-4ADB-B022-9EFB15426FD1}"/>
              </a:ext>
            </a:extLst>
          </p:cNvPr>
          <p:cNvSpPr/>
          <p:nvPr/>
        </p:nvSpPr>
        <p:spPr>
          <a:xfrm>
            <a:off x="271780" y="1091895"/>
            <a:ext cx="8255356" cy="461665"/>
          </a:xfrm>
          <a:prstGeom prst="rect">
            <a:avLst/>
          </a:prstGeom>
        </p:spPr>
        <p:txBody>
          <a:bodyPr wrap="square" anchor="t">
            <a:spAutoFit/>
          </a:bodyPr>
          <a:lstStyle/>
          <a:p>
            <a:r>
              <a:rPr lang="ja-JP" altLang="en-US" sz="2400" b="1" dirty="0">
                <a:latin typeface="ＭＳ Ｐゴシック" panose="020B0600070205080204" pitchFamily="50" charset="-128"/>
                <a:ea typeface="ＭＳ Ｐゴシック" panose="020B0600070205080204" pitchFamily="50" charset="-128"/>
              </a:rPr>
              <a:t>主要な申請は２つ</a:t>
            </a:r>
            <a:endParaRPr lang="en-US" altLang="ja-JP" sz="2400" b="1" dirty="0">
              <a:latin typeface="ＭＳ Ｐゴシック" panose="020B0600070205080204" pitchFamily="50" charset="-128"/>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4CEE5634-1893-49DC-9359-2DC496E7132D}"/>
              </a:ext>
            </a:extLst>
          </p:cNvPr>
          <p:cNvSpPr/>
          <p:nvPr/>
        </p:nvSpPr>
        <p:spPr>
          <a:xfrm>
            <a:off x="271779" y="2009489"/>
            <a:ext cx="9351051" cy="1169551"/>
          </a:xfrm>
          <a:prstGeom prst="rect">
            <a:avLst/>
          </a:prstGeom>
        </p:spPr>
        <p:txBody>
          <a:bodyPr wrap="square">
            <a:spAutoFit/>
          </a:bodyPr>
          <a:lstStyle/>
          <a:p>
            <a:r>
              <a:rPr lang="ja-JP" altLang="en-US" sz="2400" b="1" dirty="0">
                <a:latin typeface="ＭＳ Ｐゴシック" panose="020B0600070205080204" pitchFamily="50" charset="-128"/>
                <a:ea typeface="ＭＳ Ｐゴシック" panose="020B0600070205080204" pitchFamily="50" charset="-128"/>
              </a:rPr>
              <a:t>１）　事業申請書（事業へのエントリー）＜様式</a:t>
            </a:r>
            <a:r>
              <a:rPr lang="en-US" altLang="ja-JP" sz="2400" b="1" dirty="0">
                <a:latin typeface="ＭＳ Ｐゴシック" panose="020B0600070205080204" pitchFamily="50" charset="-128"/>
                <a:ea typeface="ＭＳ Ｐゴシック" panose="020B0600070205080204" pitchFamily="50" charset="-128"/>
              </a:rPr>
              <a:t>1</a:t>
            </a:r>
            <a:r>
              <a:rPr lang="ja-JP" altLang="en-US" sz="2400" b="1" dirty="0">
                <a:latin typeface="ＭＳ Ｐゴシック" panose="020B0600070205080204" pitchFamily="50" charset="-128"/>
                <a:ea typeface="ＭＳ Ｐゴシック" panose="020B0600070205080204" pitchFamily="50" charset="-128"/>
              </a:rPr>
              <a:t>号＞　　　　　　　　　</a:t>
            </a:r>
            <a:endParaRPr lang="en-US" altLang="ja-JP" sz="2400" b="1" dirty="0">
              <a:latin typeface="ＭＳ Ｐゴシック" panose="020B0600070205080204" pitchFamily="50" charset="-128"/>
              <a:ea typeface="ＭＳ Ｐゴシック" panose="020B0600070205080204" pitchFamily="50" charset="-128"/>
            </a:endParaRPr>
          </a:p>
          <a:p>
            <a:endParaRPr lang="en-US" altLang="ja-JP" sz="1000" b="1"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受付期間　２０２０年６月１日</a:t>
            </a:r>
            <a:r>
              <a:rPr lang="ja-JP" altLang="en-US" sz="3600" dirty="0">
                <a:latin typeface="ＭＳ Ｐゴシック" panose="020B0600070205080204" pitchFamily="50" charset="-128"/>
                <a:ea typeface="ＭＳ Ｐゴシック" panose="020B0600070205080204" pitchFamily="50" charset="-128"/>
              </a:rPr>
              <a:t>　～</a:t>
            </a:r>
            <a:r>
              <a:rPr lang="ja-JP" altLang="en-US" sz="3600" b="1" dirty="0">
                <a:latin typeface="ＭＳ Ｐゴシック" panose="020B0600070205080204" pitchFamily="50" charset="-128"/>
                <a:ea typeface="ＭＳ Ｐゴシック" panose="020B0600070205080204" pitchFamily="50" charset="-128"/>
              </a:rPr>
              <a:t>　</a:t>
            </a:r>
            <a:r>
              <a:rPr lang="ja-JP" altLang="en-US" sz="3200" b="1" dirty="0">
                <a:solidFill>
                  <a:srgbClr val="FF0000"/>
                </a:solidFill>
                <a:latin typeface="ＭＳ Ｐゴシック" panose="020B0600070205080204" pitchFamily="50" charset="-128"/>
                <a:ea typeface="ＭＳ Ｐゴシック" panose="020B0600070205080204" pitchFamily="50" charset="-128"/>
              </a:rPr>
              <a:t>２０２０年１０月３０日１７時</a:t>
            </a:r>
            <a:endParaRPr lang="en-US" altLang="ja-JP" sz="3200" b="1" dirty="0">
              <a:solidFill>
                <a:srgbClr val="FF0000"/>
              </a:solidFill>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32A22C3A-4ECF-4603-99FF-E3B9CFA50223}"/>
              </a:ext>
            </a:extLst>
          </p:cNvPr>
          <p:cNvSpPr/>
          <p:nvPr/>
        </p:nvSpPr>
        <p:spPr>
          <a:xfrm>
            <a:off x="283169" y="3648231"/>
            <a:ext cx="9150378" cy="2523768"/>
          </a:xfrm>
          <a:prstGeom prst="rect">
            <a:avLst/>
          </a:prstGeom>
        </p:spPr>
        <p:txBody>
          <a:bodyPr wrap="square">
            <a:spAutoFit/>
          </a:bodyPr>
          <a:lstStyle/>
          <a:p>
            <a:r>
              <a:rPr lang="ja-JP" altLang="en-US" sz="2400" b="1" dirty="0">
                <a:latin typeface="ＭＳ Ｐゴシック" panose="020B0600070205080204" pitchFamily="50" charset="-128"/>
                <a:ea typeface="ＭＳ Ｐゴシック" panose="020B0600070205080204" pitchFamily="50" charset="-128"/>
              </a:rPr>
              <a:t>２）　助成金交付申請書（助成金の申請）＜様式</a:t>
            </a:r>
            <a:r>
              <a:rPr lang="en-US" altLang="ja-JP" sz="2400" b="1" dirty="0">
                <a:latin typeface="ＭＳ Ｐゴシック" panose="020B0600070205080204" pitchFamily="50" charset="-128"/>
                <a:ea typeface="ＭＳ Ｐゴシック" panose="020B0600070205080204" pitchFamily="50" charset="-128"/>
              </a:rPr>
              <a:t>6</a:t>
            </a:r>
            <a:r>
              <a:rPr lang="ja-JP" altLang="en-US" sz="2400" b="1" dirty="0">
                <a:latin typeface="ＭＳ Ｐゴシック" panose="020B0600070205080204" pitchFamily="50" charset="-128"/>
                <a:ea typeface="ＭＳ Ｐゴシック" panose="020B0600070205080204" pitchFamily="50" charset="-128"/>
              </a:rPr>
              <a:t>号＞　　　　　　　　</a:t>
            </a:r>
            <a:endParaRPr lang="en-US" altLang="ja-JP" sz="2400" b="1" dirty="0">
              <a:latin typeface="ＭＳ Ｐゴシック" panose="020B0600070205080204" pitchFamily="50" charset="-128"/>
              <a:ea typeface="ＭＳ Ｐゴシック" panose="020B0600070205080204" pitchFamily="50" charset="-128"/>
            </a:endParaRPr>
          </a:p>
          <a:p>
            <a:endParaRPr lang="en-US" altLang="ja-JP" sz="1000" b="1"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受付期間　　</a:t>
            </a:r>
            <a:r>
              <a:rPr lang="ja-JP" altLang="en-US" sz="2400" b="1" dirty="0">
                <a:latin typeface="ＭＳ Ｐゴシック" panose="020B0600070205080204" pitchFamily="50" charset="-128"/>
                <a:ea typeface="ＭＳ Ｐゴシック" panose="020B0600070205080204" pitchFamily="50" charset="-128"/>
              </a:rPr>
              <a:t>いずれか早い方</a:t>
            </a:r>
            <a:endParaRPr lang="en-US" altLang="ja-JP" sz="2400" dirty="0">
              <a:latin typeface="ＭＳ Ｐゴシック" panose="020B0600070205080204" pitchFamily="50" charset="-128"/>
              <a:ea typeface="ＭＳ Ｐゴシック" panose="020B0600070205080204" pitchFamily="50" charset="-128"/>
            </a:endParaRPr>
          </a:p>
          <a:p>
            <a:r>
              <a:rPr lang="ja-JP" altLang="en-US" sz="3600" b="1" dirty="0">
                <a:solidFill>
                  <a:srgbClr val="FF0000"/>
                </a:solidFill>
                <a:latin typeface="ＭＳ Ｐゴシック" panose="020B0600070205080204" pitchFamily="50" charset="-128"/>
                <a:ea typeface="ＭＳ Ｐゴシック" panose="020B0600070205080204" pitchFamily="50" charset="-128"/>
              </a:rPr>
              <a:t>　事業完了後</a:t>
            </a:r>
            <a:r>
              <a:rPr lang="en-US" altLang="ja-JP" sz="3600" b="1" dirty="0">
                <a:solidFill>
                  <a:srgbClr val="FF0000"/>
                </a:solidFill>
                <a:latin typeface="ＭＳ Ｐゴシック" panose="020B0600070205080204" pitchFamily="50" charset="-128"/>
                <a:ea typeface="ＭＳ Ｐゴシック" panose="020B0600070205080204" pitchFamily="50" charset="-128"/>
              </a:rPr>
              <a:t>1</a:t>
            </a:r>
            <a:r>
              <a:rPr lang="ja-JP" altLang="en-US" sz="3600" b="1" dirty="0">
                <a:solidFill>
                  <a:srgbClr val="FF0000"/>
                </a:solidFill>
                <a:latin typeface="ＭＳ Ｐゴシック" panose="020B0600070205080204" pitchFamily="50" charset="-128"/>
                <a:ea typeface="ＭＳ Ｐゴシック" panose="020B0600070205080204" pitchFamily="50" charset="-128"/>
              </a:rPr>
              <a:t>ヶ月以内</a:t>
            </a:r>
            <a:endParaRPr lang="en-US" altLang="ja-JP" sz="3600" b="1" dirty="0">
              <a:solidFill>
                <a:srgbClr val="FF0000"/>
              </a:solidFill>
              <a:latin typeface="ＭＳ Ｐゴシック" panose="020B0600070205080204" pitchFamily="50" charset="-128"/>
              <a:ea typeface="ＭＳ Ｐゴシック" panose="020B0600070205080204" pitchFamily="50" charset="-128"/>
            </a:endParaRPr>
          </a:p>
          <a:p>
            <a:r>
              <a:rPr lang="ja-JP" altLang="en-US" sz="2800" b="1" dirty="0">
                <a:latin typeface="ＭＳ Ｐゴシック" panose="020B0600070205080204" pitchFamily="50" charset="-128"/>
                <a:ea typeface="ＭＳ Ｐゴシック" panose="020B0600070205080204" pitchFamily="50" charset="-128"/>
              </a:rPr>
              <a:t>　　　　　　　　又は</a:t>
            </a:r>
            <a:endParaRPr lang="en-US" altLang="ja-JP" sz="2800" b="1" dirty="0">
              <a:latin typeface="ＭＳ Ｐゴシック" panose="020B0600070205080204" pitchFamily="50" charset="-128"/>
              <a:ea typeface="ＭＳ Ｐゴシック" panose="020B0600070205080204" pitchFamily="50" charset="-128"/>
            </a:endParaRPr>
          </a:p>
          <a:p>
            <a:r>
              <a:rPr lang="ja-JP" altLang="en-US" sz="3600" b="1" dirty="0">
                <a:solidFill>
                  <a:srgbClr val="FF0000"/>
                </a:solidFill>
                <a:latin typeface="ＭＳ Ｐゴシック" panose="020B0600070205080204" pitchFamily="50" charset="-128"/>
                <a:ea typeface="ＭＳ Ｐゴシック" panose="020B0600070205080204" pitchFamily="50" charset="-128"/>
              </a:rPr>
              <a:t>　２０２１年２月２６日まで</a:t>
            </a:r>
            <a:endParaRPr lang="en-US" altLang="ja-JP" sz="3600" b="1" dirty="0">
              <a:solidFill>
                <a:srgbClr val="FF0000"/>
              </a:solidFill>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30AAAE01-A240-4840-901A-B3E4DE2AE5EE}"/>
              </a:ext>
            </a:extLst>
          </p:cNvPr>
          <p:cNvSpPr txBox="1"/>
          <p:nvPr/>
        </p:nvSpPr>
        <p:spPr>
          <a:xfrm>
            <a:off x="0" y="-7442"/>
            <a:ext cx="6666175"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スケジュール</a:t>
            </a:r>
          </a:p>
        </p:txBody>
      </p:sp>
    </p:spTree>
    <p:extLst>
      <p:ext uri="{BB962C8B-B14F-4D97-AF65-F5344CB8AC3E}">
        <p14:creationId xmlns:p14="http://schemas.microsoft.com/office/powerpoint/2010/main" val="3708140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35F55F0-08CD-0644-9681-9C4EA8D47DC8}"/>
              </a:ext>
            </a:extLst>
          </p:cNvPr>
          <p:cNvSpPr txBox="1"/>
          <p:nvPr/>
        </p:nvSpPr>
        <p:spPr>
          <a:xfrm>
            <a:off x="0" y="28636"/>
            <a:ext cx="9906000" cy="707886"/>
          </a:xfrm>
          <a:prstGeom prst="rect">
            <a:avLst/>
          </a:prstGeom>
          <a:noFill/>
        </p:spPr>
        <p:txBody>
          <a:bodyPr wrap="square" rtlCol="0">
            <a:spAutoFit/>
          </a:bodyPr>
          <a:lstStyle/>
          <a:p>
            <a:r>
              <a:rPr lang="en-US" altLang="ja-JP" sz="4000" b="1" dirty="0">
                <a:solidFill>
                  <a:schemeClr val="bg1"/>
                </a:solidFill>
                <a:latin typeface="ＭＳ Ｐゴシック" panose="020B0600070205080204" pitchFamily="50" charset="-128"/>
                <a:ea typeface="ＭＳ Ｐゴシック" panose="020B0600070205080204" pitchFamily="50" charset="-128"/>
              </a:rPr>
              <a:t>Ⅰ</a:t>
            </a:r>
            <a:r>
              <a:rPr lang="ja-JP" altLang="en-US" sz="4000" b="1" dirty="0">
                <a:solidFill>
                  <a:schemeClr val="bg1"/>
                </a:solidFill>
                <a:latin typeface="ＭＳ Ｐゴシック" panose="020B0600070205080204" pitchFamily="50" charset="-128"/>
                <a:ea typeface="ＭＳ Ｐゴシック" panose="020B0600070205080204" pitchFamily="50" charset="-128"/>
              </a:rPr>
              <a:t>．申請者要件　</a:t>
            </a:r>
            <a:r>
              <a:rPr lang="ja-JP" altLang="en-US" sz="3200" b="1" dirty="0">
                <a:solidFill>
                  <a:schemeClr val="bg1"/>
                </a:solidFill>
                <a:latin typeface="ＭＳ Ｐゴシック" panose="020B0600070205080204" pitchFamily="50" charset="-128"/>
                <a:ea typeface="ＭＳ Ｐゴシック" panose="020B0600070205080204" pitchFamily="50" charset="-128"/>
              </a:rPr>
              <a:t>（第３関係）</a:t>
            </a:r>
            <a:endParaRPr lang="ja-JP" altLang="en-US" sz="4000" b="1" dirty="0">
              <a:solidFill>
                <a:schemeClr val="bg1"/>
              </a:solidFill>
              <a:latin typeface="ＭＳ Ｐゴシック" panose="020B0600070205080204" pitchFamily="50" charset="-128"/>
              <a:ea typeface="ＭＳ Ｐゴシック" panose="020B0600070205080204" pitchFamily="50" charset="-128"/>
            </a:endParaRPr>
          </a:p>
        </p:txBody>
      </p:sp>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7" name="正方形/長方形 6">
            <a:extLst>
              <a:ext uri="{FF2B5EF4-FFF2-40B4-BE49-F238E27FC236}">
                <a16:creationId xmlns:a16="http://schemas.microsoft.com/office/drawing/2014/main" id="{5D20EF88-C372-432E-840D-7305FBE0477C}"/>
              </a:ext>
            </a:extLst>
          </p:cNvPr>
          <p:cNvSpPr/>
          <p:nvPr/>
        </p:nvSpPr>
        <p:spPr>
          <a:xfrm>
            <a:off x="623418" y="912014"/>
            <a:ext cx="9058570" cy="369332"/>
          </a:xfrm>
          <a:prstGeom prst="rect">
            <a:avLst/>
          </a:prstGeom>
          <a:solidFill>
            <a:schemeClr val="bg1"/>
          </a:solidFill>
          <a:ln>
            <a:solidFill>
              <a:schemeClr val="tx1"/>
            </a:solidFill>
          </a:ln>
        </p:spPr>
        <p:txBody>
          <a:bodyPr wrap="square">
            <a:spAutoFit/>
          </a:bodyPr>
          <a:lstStyle/>
          <a:p>
            <a:pPr marL="179388" indent="-179388" algn="ctr"/>
            <a:r>
              <a:rPr lang="ja-JP" altLang="en-US" b="1" dirty="0">
                <a:latin typeface="ＭＳ Ｐゴシック" panose="020B0600070205080204" pitchFamily="50" charset="-128"/>
                <a:ea typeface="ＭＳ Ｐゴシック" panose="020B0600070205080204" pitchFamily="50" charset="-128"/>
              </a:rPr>
              <a:t>下記すべてを満たすもの者（第３関係のア～エ省略、オ、カ抜粋）</a:t>
            </a:r>
          </a:p>
        </p:txBody>
      </p:sp>
      <p:sp>
        <p:nvSpPr>
          <p:cNvPr id="8" name="正方形/長方形 7">
            <a:extLst>
              <a:ext uri="{FF2B5EF4-FFF2-40B4-BE49-F238E27FC236}">
                <a16:creationId xmlns:a16="http://schemas.microsoft.com/office/drawing/2014/main" id="{AEBAB6FC-6799-47FC-A513-2B0061CBD083}"/>
              </a:ext>
            </a:extLst>
          </p:cNvPr>
          <p:cNvSpPr/>
          <p:nvPr/>
        </p:nvSpPr>
        <p:spPr>
          <a:xfrm>
            <a:off x="298692" y="1532870"/>
            <a:ext cx="9058569" cy="461665"/>
          </a:xfrm>
          <a:prstGeom prst="rect">
            <a:avLst/>
          </a:prstGeom>
          <a:solidFill>
            <a:schemeClr val="bg1"/>
          </a:solidFill>
          <a:ln>
            <a:noFill/>
          </a:ln>
        </p:spPr>
        <p:txBody>
          <a:bodyPr wrap="square">
            <a:spAutoFit/>
          </a:bodyPr>
          <a:lstStyle/>
          <a:p>
            <a:r>
              <a:rPr lang="ja-JP" altLang="en-US" sz="2400" b="1" u="sng" dirty="0">
                <a:latin typeface="ＭＳ Ｐゴシック" panose="020B0600070205080204" pitchFamily="50" charset="-128"/>
                <a:ea typeface="ＭＳ Ｐゴシック" panose="020B0600070205080204" pitchFamily="50" charset="-128"/>
              </a:rPr>
              <a:t>対象物件の施工者であり、</a:t>
            </a:r>
            <a:endParaRPr lang="en-US" altLang="ja-JP" sz="2400" b="1" u="sng" dirty="0">
              <a:latin typeface="ＭＳ Ｐゴシック" panose="020B0600070205080204" pitchFamily="50" charset="-128"/>
              <a:ea typeface="ＭＳ Ｐゴシック" panose="020B0600070205080204" pitchFamily="50" charset="-128"/>
            </a:endParaRPr>
          </a:p>
        </p:txBody>
      </p:sp>
      <p:sp>
        <p:nvSpPr>
          <p:cNvPr id="9" name="正方形/長方形 8">
            <a:extLst>
              <a:ext uri="{FF2B5EF4-FFF2-40B4-BE49-F238E27FC236}">
                <a16:creationId xmlns:a16="http://schemas.microsoft.com/office/drawing/2014/main" id="{594E50F0-03F5-40C8-B436-4A38B4640A61}"/>
              </a:ext>
            </a:extLst>
          </p:cNvPr>
          <p:cNvSpPr/>
          <p:nvPr/>
        </p:nvSpPr>
        <p:spPr>
          <a:xfrm>
            <a:off x="298692" y="2246059"/>
            <a:ext cx="9058569" cy="1323439"/>
          </a:xfrm>
          <a:prstGeom prst="rect">
            <a:avLst/>
          </a:prstGeom>
          <a:solidFill>
            <a:schemeClr val="bg1"/>
          </a:solidFill>
          <a:ln>
            <a:noFill/>
          </a:ln>
        </p:spPr>
        <p:txBody>
          <a:bodyPr wrap="square">
            <a:spAutoFit/>
          </a:bodyPr>
          <a:lstStyle/>
          <a:p>
            <a:r>
              <a:rPr lang="ja-JP" altLang="en-US" sz="2000" b="1" dirty="0">
                <a:latin typeface="ＭＳ Ｐゴシック" panose="020B0600070205080204" pitchFamily="50" charset="-128"/>
                <a:ea typeface="ＭＳ Ｐゴシック" panose="020B0600070205080204" pitchFamily="50" charset="-128"/>
              </a:rPr>
              <a:t>オ．建設業法第２条第３項に定める建設業者であり、</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申請にかかる対象物件の工事を行うに当たり必要な建設業の許可を受けた者</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a:t>
            </a:r>
            <a:r>
              <a:rPr lang="ja-JP" altLang="en-US" sz="2000" dirty="0">
                <a:latin typeface="ＭＳ Ｐゴシック" panose="020B0600070205080204" pitchFamily="50" charset="-128"/>
                <a:ea typeface="ＭＳ Ｐゴシック" panose="020B0600070205080204" pitchFamily="50" charset="-128"/>
              </a:rPr>
              <a:t>ただし、工事を行うに当たり建設業の許可が不必要の場合にはなくともよい</a:t>
            </a:r>
            <a:endParaRPr lang="en-US" altLang="ja-JP" sz="2000" dirty="0">
              <a:latin typeface="ＭＳ Ｐゴシック" panose="020B0600070205080204" pitchFamily="50" charset="-128"/>
              <a:ea typeface="ＭＳ Ｐゴシック" panose="020B0600070205080204" pitchFamily="50" charset="-128"/>
            </a:endParaRPr>
          </a:p>
        </p:txBody>
      </p:sp>
      <p:sp>
        <p:nvSpPr>
          <p:cNvPr id="10" name="正方形/長方形 9">
            <a:extLst>
              <a:ext uri="{FF2B5EF4-FFF2-40B4-BE49-F238E27FC236}">
                <a16:creationId xmlns:a16="http://schemas.microsoft.com/office/drawing/2014/main" id="{9B7A3F32-0152-4D26-A431-12FCD8A6DF3F}"/>
              </a:ext>
            </a:extLst>
          </p:cNvPr>
          <p:cNvSpPr/>
          <p:nvPr/>
        </p:nvSpPr>
        <p:spPr>
          <a:xfrm>
            <a:off x="298691" y="3995606"/>
            <a:ext cx="9058569" cy="2246769"/>
          </a:xfrm>
          <a:prstGeom prst="rect">
            <a:avLst/>
          </a:prstGeom>
          <a:solidFill>
            <a:schemeClr val="bg1"/>
          </a:solidFill>
          <a:ln>
            <a:noFill/>
          </a:ln>
        </p:spPr>
        <p:txBody>
          <a:bodyPr wrap="square">
            <a:spAutoFit/>
          </a:bodyPr>
          <a:lstStyle/>
          <a:p>
            <a:r>
              <a:rPr lang="ja-JP" altLang="en-US" sz="2000" b="1" dirty="0">
                <a:latin typeface="ＭＳ Ｐゴシック" panose="020B0600070205080204" pitchFamily="50" charset="-128"/>
                <a:ea typeface="ＭＳ Ｐゴシック" panose="020B0600070205080204" pitchFamily="50" charset="-128"/>
              </a:rPr>
              <a:t>カ．</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①　建築確認申請等において申請する建築物の施工者として確認できる者</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②　工事請負契約書などで工事の一部を請け負っている事業者のうち</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①の施工者として確認できる者から助成事業に申請する権利の委譲</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を受けた者</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③　建築確認申請等を要さない場合は工事請負契約書等で施工者として確認</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2000" b="1" dirty="0">
                <a:latin typeface="ＭＳ Ｐゴシック" panose="020B0600070205080204" pitchFamily="50" charset="-128"/>
                <a:ea typeface="ＭＳ Ｐゴシック" panose="020B0600070205080204" pitchFamily="50" charset="-128"/>
              </a:rPr>
              <a:t>　　　　　できる者</a:t>
            </a:r>
            <a:endParaRPr lang="en-US" altLang="ja-JP" sz="20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209371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35F55F0-08CD-0644-9681-9C4EA8D47DC8}"/>
              </a:ext>
            </a:extLst>
          </p:cNvPr>
          <p:cNvSpPr txBox="1"/>
          <p:nvPr/>
        </p:nvSpPr>
        <p:spPr>
          <a:xfrm>
            <a:off x="0" y="28636"/>
            <a:ext cx="9906000"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申請件数の上限　 </a:t>
            </a:r>
            <a:r>
              <a:rPr lang="ja-JP" altLang="en-US" sz="3200" b="1" dirty="0">
                <a:solidFill>
                  <a:schemeClr val="bg1"/>
                </a:solidFill>
                <a:latin typeface="ＭＳ Ｐゴシック" panose="020B0600070205080204" pitchFamily="50" charset="-128"/>
                <a:ea typeface="ＭＳ Ｐゴシック" panose="020B0600070205080204" pitchFamily="50" charset="-128"/>
              </a:rPr>
              <a:t>（第４関係）</a:t>
            </a:r>
            <a:endParaRPr lang="ja-JP" altLang="en-US" sz="4000" b="1" dirty="0">
              <a:solidFill>
                <a:schemeClr val="bg1"/>
              </a:solidFill>
              <a:latin typeface="ＭＳ Ｐゴシック" panose="020B0600070205080204" pitchFamily="50" charset="-128"/>
              <a:ea typeface="ＭＳ Ｐゴシック" panose="020B0600070205080204" pitchFamily="50" charset="-128"/>
            </a:endParaRPr>
          </a:p>
        </p:txBody>
      </p:sp>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7" name="正方形/長方形 6">
            <a:extLst>
              <a:ext uri="{FF2B5EF4-FFF2-40B4-BE49-F238E27FC236}">
                <a16:creationId xmlns:a16="http://schemas.microsoft.com/office/drawing/2014/main" id="{5D20EF88-C372-432E-840D-7305FBE0477C}"/>
              </a:ext>
            </a:extLst>
          </p:cNvPr>
          <p:cNvSpPr/>
          <p:nvPr/>
        </p:nvSpPr>
        <p:spPr>
          <a:xfrm>
            <a:off x="623418" y="912014"/>
            <a:ext cx="9058570" cy="400110"/>
          </a:xfrm>
          <a:prstGeom prst="rect">
            <a:avLst/>
          </a:prstGeom>
          <a:solidFill>
            <a:schemeClr val="bg1"/>
          </a:solidFill>
          <a:ln>
            <a:solidFill>
              <a:schemeClr val="tx1"/>
            </a:solidFill>
          </a:ln>
        </p:spPr>
        <p:txBody>
          <a:bodyPr wrap="square">
            <a:spAutoFit/>
          </a:bodyPr>
          <a:lstStyle/>
          <a:p>
            <a:pPr marL="179388" indent="-179388" algn="ctr"/>
            <a:r>
              <a:rPr lang="ja-JP" altLang="en-US" sz="2000" b="1" dirty="0">
                <a:latin typeface="ＭＳ Ｐゴシック" panose="020B0600070205080204" pitchFamily="50" charset="-128"/>
                <a:ea typeface="ＭＳ Ｐゴシック" panose="020B0600070205080204" pitchFamily="50" charset="-128"/>
              </a:rPr>
              <a:t>区分（構造材、内装材、外構材）ごとの申請件数</a:t>
            </a:r>
          </a:p>
        </p:txBody>
      </p:sp>
      <p:sp>
        <p:nvSpPr>
          <p:cNvPr id="8" name="正方形/長方形 7">
            <a:extLst>
              <a:ext uri="{FF2B5EF4-FFF2-40B4-BE49-F238E27FC236}">
                <a16:creationId xmlns:a16="http://schemas.microsoft.com/office/drawing/2014/main" id="{AEBAB6FC-6799-47FC-A513-2B0061CBD083}"/>
              </a:ext>
            </a:extLst>
          </p:cNvPr>
          <p:cNvSpPr/>
          <p:nvPr/>
        </p:nvSpPr>
        <p:spPr>
          <a:xfrm>
            <a:off x="224045" y="2202271"/>
            <a:ext cx="9058569" cy="2236190"/>
          </a:xfrm>
          <a:prstGeom prst="rect">
            <a:avLst/>
          </a:prstGeom>
          <a:solidFill>
            <a:schemeClr val="bg1"/>
          </a:solidFill>
          <a:ln>
            <a:noFill/>
          </a:ln>
        </p:spPr>
        <p:txBody>
          <a:bodyPr wrap="square">
            <a:spAutoFit/>
          </a:bodyPr>
          <a:lstStyle/>
          <a:p>
            <a:r>
              <a:rPr lang="ja-JP" altLang="en-US" sz="2400" b="1" u="sng" dirty="0">
                <a:latin typeface="ＭＳ Ｐゴシック" panose="020B0600070205080204" pitchFamily="50" charset="-128"/>
                <a:ea typeface="ＭＳ Ｐゴシック" panose="020B0600070205080204" pitchFamily="50" charset="-128"/>
              </a:rPr>
              <a:t>４件以上申請（下記いずれかを満たす）</a:t>
            </a:r>
            <a:endParaRPr lang="en-US" altLang="ja-JP" sz="2400" b="1" u="sng" dirty="0">
              <a:latin typeface="ＭＳ Ｐゴシック" panose="020B0600070205080204" pitchFamily="50" charset="-128"/>
              <a:ea typeface="ＭＳ Ｐゴシック" panose="020B0600070205080204" pitchFamily="50" charset="-128"/>
            </a:endParaRPr>
          </a:p>
          <a:p>
            <a:pPr marL="457200" indent="-457200">
              <a:lnSpc>
                <a:spcPct val="150000"/>
              </a:lnSpc>
              <a:buFont typeface="+mj-lt"/>
              <a:buAutoNum type="arabicPeriod"/>
            </a:pPr>
            <a:r>
              <a:rPr lang="ja-JP" altLang="en-US" sz="2000" b="1" dirty="0">
                <a:latin typeface="ＭＳ Ｐゴシック" panose="020B0600070205080204" pitchFamily="50" charset="-128"/>
                <a:ea typeface="ＭＳ Ｐゴシック" panose="020B0600070205080204" pitchFamily="50" charset="-128"/>
              </a:rPr>
              <a:t>合法伐採木材等の流通及び利用の促進に関する法律（クリーンウッド法）に基づく登録を受けていること</a:t>
            </a:r>
            <a:endParaRPr lang="en-US" altLang="ja-JP" sz="2000" b="1" dirty="0">
              <a:latin typeface="ＭＳ Ｐゴシック" panose="020B0600070205080204" pitchFamily="50" charset="-128"/>
              <a:ea typeface="ＭＳ Ｐゴシック" panose="020B0600070205080204" pitchFamily="50" charset="-128"/>
            </a:endParaRPr>
          </a:p>
          <a:p>
            <a:pPr marL="457200" indent="-457200">
              <a:lnSpc>
                <a:spcPct val="150000"/>
              </a:lnSpc>
              <a:buFont typeface="+mj-lt"/>
              <a:buAutoNum type="arabicPeriod"/>
            </a:pPr>
            <a:r>
              <a:rPr lang="en-US" altLang="ja-JP" sz="2000" b="1" dirty="0">
                <a:latin typeface="ＭＳ Ｐゴシック" panose="020B0600070205080204" pitchFamily="50" charset="-128"/>
                <a:ea typeface="ＭＳ Ｐゴシック" panose="020B0600070205080204" pitchFamily="50" charset="-128"/>
              </a:rPr>
              <a:t>JAS</a:t>
            </a:r>
            <a:r>
              <a:rPr lang="ja-JP" altLang="en-US" sz="2000" b="1" dirty="0">
                <a:latin typeface="ＭＳ Ｐゴシック" panose="020B0600070205080204" pitchFamily="50" charset="-128"/>
                <a:ea typeface="ＭＳ Ｐゴシック" panose="020B0600070205080204" pitchFamily="50" charset="-128"/>
              </a:rPr>
              <a:t>材を利用すること。</a:t>
            </a:r>
            <a:endParaRPr lang="en-US" altLang="ja-JP" sz="2000" b="1" dirty="0">
              <a:latin typeface="ＭＳ Ｐゴシック" panose="020B0600070205080204" pitchFamily="50" charset="-128"/>
              <a:ea typeface="ＭＳ Ｐゴシック" panose="020B0600070205080204" pitchFamily="50" charset="-128"/>
            </a:endParaRPr>
          </a:p>
          <a:p>
            <a:pPr>
              <a:lnSpc>
                <a:spcPct val="150000"/>
              </a:lnSpc>
            </a:pPr>
            <a:r>
              <a:rPr lang="ja-JP" altLang="en-US" sz="2000" b="1" dirty="0">
                <a:latin typeface="ＭＳ Ｐゴシック" panose="020B0600070205080204" pitchFamily="50" charset="-128"/>
                <a:ea typeface="ＭＳ Ｐゴシック" panose="020B0600070205080204" pitchFamily="50" charset="-128"/>
              </a:rPr>
              <a:t>　　　構造材の区分では構造耐力上主要な部分への一部利用を必須とする　　</a:t>
            </a:r>
            <a:endParaRPr lang="en-US" altLang="ja-JP" sz="2000" b="1" dirty="0">
              <a:latin typeface="ＭＳ Ｐゴシック" panose="020B0600070205080204" pitchFamily="50" charset="-128"/>
              <a:ea typeface="ＭＳ Ｐゴシック" panose="020B0600070205080204" pitchFamily="50" charset="-128"/>
            </a:endParaRPr>
          </a:p>
        </p:txBody>
      </p:sp>
      <p:sp>
        <p:nvSpPr>
          <p:cNvPr id="9" name="正方形/長方形 8">
            <a:extLst>
              <a:ext uri="{FF2B5EF4-FFF2-40B4-BE49-F238E27FC236}">
                <a16:creationId xmlns:a16="http://schemas.microsoft.com/office/drawing/2014/main" id="{E6A6F559-8837-48C9-BE88-F96CED8E43FA}"/>
              </a:ext>
            </a:extLst>
          </p:cNvPr>
          <p:cNvSpPr/>
          <p:nvPr/>
        </p:nvSpPr>
        <p:spPr>
          <a:xfrm>
            <a:off x="224044" y="4646197"/>
            <a:ext cx="9058569" cy="461665"/>
          </a:xfrm>
          <a:prstGeom prst="rect">
            <a:avLst/>
          </a:prstGeom>
          <a:solidFill>
            <a:schemeClr val="bg1"/>
          </a:solidFill>
          <a:ln>
            <a:noFill/>
          </a:ln>
        </p:spPr>
        <p:txBody>
          <a:bodyPr wrap="square">
            <a:spAutoFit/>
          </a:bodyPr>
          <a:lstStyle/>
          <a:p>
            <a:r>
              <a:rPr lang="ja-JP" altLang="en-US" sz="2400" b="1" u="sng" dirty="0">
                <a:latin typeface="ＭＳ Ｐゴシック" panose="020B0600070205080204" pitchFamily="50" charset="-128"/>
                <a:ea typeface="ＭＳ Ｐゴシック" panose="020B0600070205080204" pitchFamily="50" charset="-128"/>
              </a:rPr>
              <a:t>１０件以上申請（上記いずれも満たす）</a:t>
            </a:r>
            <a:r>
              <a:rPr lang="ja-JP" altLang="en-US" sz="2000" b="1" dirty="0">
                <a:latin typeface="ＭＳ Ｐゴシック" panose="020B0600070205080204" pitchFamily="50" charset="-128"/>
                <a:ea typeface="ＭＳ Ｐゴシック" panose="020B0600070205080204" pitchFamily="50" charset="-128"/>
              </a:rPr>
              <a:t>　</a:t>
            </a:r>
            <a:endParaRPr lang="en-US" altLang="ja-JP" sz="2000" b="1" dirty="0">
              <a:latin typeface="ＭＳ Ｐゴシック" panose="020B0600070205080204" pitchFamily="50" charset="-128"/>
              <a:ea typeface="ＭＳ Ｐゴシック" panose="020B0600070205080204" pitchFamily="50" charset="-128"/>
            </a:endParaRPr>
          </a:p>
        </p:txBody>
      </p:sp>
      <p:sp>
        <p:nvSpPr>
          <p:cNvPr id="10" name="正方形/長方形 9">
            <a:extLst>
              <a:ext uri="{FF2B5EF4-FFF2-40B4-BE49-F238E27FC236}">
                <a16:creationId xmlns:a16="http://schemas.microsoft.com/office/drawing/2014/main" id="{07D471A7-3D3F-40D0-A386-D221F0B2B367}"/>
              </a:ext>
            </a:extLst>
          </p:cNvPr>
          <p:cNvSpPr/>
          <p:nvPr/>
        </p:nvSpPr>
        <p:spPr>
          <a:xfrm>
            <a:off x="224045" y="1532870"/>
            <a:ext cx="9058569" cy="461665"/>
          </a:xfrm>
          <a:prstGeom prst="rect">
            <a:avLst/>
          </a:prstGeom>
          <a:solidFill>
            <a:schemeClr val="bg1"/>
          </a:solidFill>
          <a:ln>
            <a:noFill/>
          </a:ln>
        </p:spPr>
        <p:txBody>
          <a:bodyPr wrap="square">
            <a:spAutoFit/>
          </a:bodyPr>
          <a:lstStyle/>
          <a:p>
            <a:r>
              <a:rPr lang="ja-JP" altLang="en-US" sz="2400" b="1" u="sng" dirty="0">
                <a:latin typeface="ＭＳ Ｐゴシック" panose="020B0600070205080204" pitchFamily="50" charset="-128"/>
                <a:ea typeface="ＭＳ Ｐゴシック" panose="020B0600070205080204" pitchFamily="50" charset="-128"/>
              </a:rPr>
              <a:t>３件以内申請（条件なし）</a:t>
            </a:r>
            <a:endParaRPr lang="en-US" altLang="ja-JP" sz="2400" b="1" u="sng" dirty="0">
              <a:latin typeface="ＭＳ Ｐゴシック" panose="020B0600070205080204" pitchFamily="50" charset="-128"/>
              <a:ea typeface="ＭＳ Ｐゴシック" panose="020B0600070205080204" pitchFamily="50" charset="-128"/>
            </a:endParaRPr>
          </a:p>
        </p:txBody>
      </p:sp>
      <p:sp>
        <p:nvSpPr>
          <p:cNvPr id="11" name="正方形/長方形 10">
            <a:extLst>
              <a:ext uri="{FF2B5EF4-FFF2-40B4-BE49-F238E27FC236}">
                <a16:creationId xmlns:a16="http://schemas.microsoft.com/office/drawing/2014/main" id="{1593E38B-42CD-4485-8CB3-22CC164C5222}"/>
              </a:ext>
            </a:extLst>
          </p:cNvPr>
          <p:cNvSpPr/>
          <p:nvPr/>
        </p:nvSpPr>
        <p:spPr>
          <a:xfrm>
            <a:off x="224043" y="5622820"/>
            <a:ext cx="9058569" cy="646331"/>
          </a:xfrm>
          <a:prstGeom prst="rect">
            <a:avLst/>
          </a:prstGeom>
          <a:solidFill>
            <a:schemeClr val="bg1"/>
          </a:solidFill>
          <a:ln>
            <a:noFill/>
          </a:ln>
        </p:spPr>
        <p:txBody>
          <a:bodyPr wrap="square">
            <a:spAutoFit/>
          </a:bodyPr>
          <a:lstStyle/>
          <a:p>
            <a:r>
              <a:rPr lang="en-US" altLang="ja-JP" b="1" dirty="0">
                <a:solidFill>
                  <a:srgbClr val="FF0000"/>
                </a:solidFill>
                <a:latin typeface="ＭＳ Ｐゴシック" panose="020B0600070205080204" pitchFamily="50" charset="-128"/>
                <a:ea typeface="ＭＳ Ｐゴシック" panose="020B0600070205080204" pitchFamily="50" charset="-128"/>
              </a:rPr>
              <a:t>※</a:t>
            </a:r>
            <a:r>
              <a:rPr lang="ja-JP" altLang="en-US" b="1" dirty="0">
                <a:solidFill>
                  <a:srgbClr val="FF0000"/>
                </a:solidFill>
                <a:latin typeface="ＭＳ Ｐゴシック" panose="020B0600070205080204" pitchFamily="50" charset="-128"/>
                <a:ea typeface="ＭＳ Ｐゴシック" panose="020B0600070205080204" pitchFamily="50" charset="-128"/>
              </a:rPr>
              <a:t>　１物件に対して、構造材と内装材の併用は不可、</a:t>
            </a:r>
            <a:endParaRPr lang="en-US" altLang="ja-JP" b="1" dirty="0">
              <a:solidFill>
                <a:srgbClr val="FF0000"/>
              </a:solidFill>
              <a:latin typeface="ＭＳ Ｐゴシック" panose="020B0600070205080204" pitchFamily="50" charset="-128"/>
              <a:ea typeface="ＭＳ Ｐゴシック" panose="020B0600070205080204" pitchFamily="50" charset="-128"/>
            </a:endParaRPr>
          </a:p>
          <a:p>
            <a:r>
              <a:rPr lang="ja-JP" altLang="en-US" b="1" dirty="0">
                <a:solidFill>
                  <a:srgbClr val="FF0000"/>
                </a:solidFill>
                <a:latin typeface="ＭＳ Ｐゴシック" panose="020B0600070205080204" pitchFamily="50" charset="-128"/>
                <a:ea typeface="ＭＳ Ｐゴシック" panose="020B0600070205080204" pitchFamily="50" charset="-128"/>
              </a:rPr>
              <a:t>　　　構造材と外構材、内装材と外構材　での併用は可　　</a:t>
            </a:r>
            <a:r>
              <a:rPr lang="ja-JP" altLang="en-US" b="1" dirty="0">
                <a:latin typeface="ＭＳ Ｐゴシック" panose="020B0600070205080204" pitchFamily="50" charset="-128"/>
                <a:ea typeface="ＭＳ Ｐゴシック" panose="020B0600070205080204" pitchFamily="50" charset="-128"/>
              </a:rPr>
              <a:t>　（第６関係）</a:t>
            </a:r>
            <a:endParaRPr lang="en-US" altLang="ja-JP"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984082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60D2A1B2-F70B-40E9-A35C-704D01CABEC8}"/>
              </a:ext>
            </a:extLst>
          </p:cNvPr>
          <p:cNvSpPr/>
          <p:nvPr/>
        </p:nvSpPr>
        <p:spPr>
          <a:xfrm>
            <a:off x="2842731" y="2582169"/>
            <a:ext cx="4338073" cy="677720"/>
          </a:xfrm>
          <a:prstGeom prst="rect">
            <a:avLst/>
          </a:prstGeom>
          <a:no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950" b="1" dirty="0">
                <a:solidFill>
                  <a:schemeClr val="tx1"/>
                </a:solidFill>
                <a:latin typeface="ＭＳ Ｐゴシック" panose="020B0600070205080204" pitchFamily="50" charset="-128"/>
                <a:ea typeface="ＭＳ Ｐゴシック" panose="020B0600070205080204" pitchFamily="50" charset="-128"/>
              </a:rPr>
              <a:t>構造材・内装材</a:t>
            </a:r>
            <a:endParaRPr lang="zh-TW" altLang="en-US" sz="195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3" name="直線コネクタ 2"/>
          <p:cNvCxnSpPr/>
          <p:nvPr/>
        </p:nvCxnSpPr>
        <p:spPr>
          <a:xfrm>
            <a:off x="2842731" y="3259883"/>
            <a:ext cx="4338073"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7477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35F55F0-08CD-0644-9681-9C4EA8D47DC8}"/>
              </a:ext>
            </a:extLst>
          </p:cNvPr>
          <p:cNvSpPr txBox="1"/>
          <p:nvPr/>
        </p:nvSpPr>
        <p:spPr>
          <a:xfrm>
            <a:off x="0" y="28636"/>
            <a:ext cx="9906000" cy="707886"/>
          </a:xfrm>
          <a:prstGeom prst="rect">
            <a:avLst/>
          </a:prstGeom>
          <a:noFill/>
        </p:spPr>
        <p:txBody>
          <a:bodyPr wrap="square" rtlCol="0">
            <a:spAutoFit/>
          </a:bodyPr>
          <a:lstStyle/>
          <a:p>
            <a:r>
              <a:rPr lang="en-US" altLang="ja-JP" sz="4000" b="1" dirty="0">
                <a:solidFill>
                  <a:schemeClr val="bg1"/>
                </a:solidFill>
                <a:latin typeface="ＭＳ Ｐゴシック" panose="020B0600070205080204" pitchFamily="50" charset="-128"/>
                <a:ea typeface="ＭＳ Ｐゴシック" panose="020B0600070205080204" pitchFamily="50" charset="-128"/>
              </a:rPr>
              <a:t>Ⅱ</a:t>
            </a:r>
            <a:r>
              <a:rPr lang="ja-JP" altLang="en-US" sz="4000" b="1" dirty="0">
                <a:solidFill>
                  <a:schemeClr val="bg1"/>
                </a:solidFill>
                <a:latin typeface="ＭＳ Ｐゴシック" panose="020B0600070205080204" pitchFamily="50" charset="-128"/>
                <a:ea typeface="ＭＳ Ｐゴシック" panose="020B0600070205080204" pitchFamily="50" charset="-128"/>
              </a:rPr>
              <a:t>．助成対象物件　要件　</a:t>
            </a:r>
            <a:r>
              <a:rPr lang="ja-JP" altLang="en-US" sz="3200" b="1" dirty="0">
                <a:solidFill>
                  <a:schemeClr val="bg1"/>
                </a:solidFill>
                <a:latin typeface="ＭＳ Ｐゴシック" panose="020B0600070205080204" pitchFamily="50" charset="-128"/>
                <a:ea typeface="ＭＳ Ｐゴシック" panose="020B0600070205080204" pitchFamily="50" charset="-128"/>
              </a:rPr>
              <a:t>（第５関係）</a:t>
            </a:r>
            <a:endParaRPr lang="ja-JP" altLang="en-US" sz="4000" b="1" dirty="0">
              <a:solidFill>
                <a:schemeClr val="bg1"/>
              </a:solidFill>
              <a:latin typeface="ＭＳ Ｐゴシック" panose="020B0600070205080204" pitchFamily="50" charset="-128"/>
              <a:ea typeface="ＭＳ Ｐゴシック" panose="020B0600070205080204" pitchFamily="50" charset="-128"/>
            </a:endParaRPr>
          </a:p>
        </p:txBody>
      </p:sp>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8" name="正方形/長方形 7">
            <a:extLst>
              <a:ext uri="{FF2B5EF4-FFF2-40B4-BE49-F238E27FC236}">
                <a16:creationId xmlns:a16="http://schemas.microsoft.com/office/drawing/2014/main" id="{AEBAB6FC-6799-47FC-A513-2B0061CBD083}"/>
              </a:ext>
            </a:extLst>
          </p:cNvPr>
          <p:cNvSpPr/>
          <p:nvPr/>
        </p:nvSpPr>
        <p:spPr>
          <a:xfrm>
            <a:off x="261370" y="1432855"/>
            <a:ext cx="9058569" cy="4437753"/>
          </a:xfrm>
          <a:prstGeom prst="rect">
            <a:avLst/>
          </a:prstGeom>
          <a:solidFill>
            <a:schemeClr val="bg1"/>
          </a:solidFill>
          <a:ln>
            <a:noFill/>
          </a:ln>
        </p:spPr>
        <p:txBody>
          <a:bodyPr wrap="square">
            <a:spAutoFit/>
          </a:bodyPr>
          <a:lstStyle/>
          <a:p>
            <a:pPr>
              <a:lnSpc>
                <a:spcPct val="150000"/>
              </a:lnSpc>
            </a:pPr>
            <a:r>
              <a:rPr lang="ja-JP" altLang="en-US" sz="2400" b="1" dirty="0">
                <a:latin typeface="ＭＳ Ｐゴシック" panose="020B0600070205080204" pitchFamily="50" charset="-128"/>
                <a:ea typeface="ＭＳ Ｐゴシック" panose="020B0600070205080204" pitchFamily="50" charset="-128"/>
              </a:rPr>
              <a:t>ア．別紙「対象物件の用途」の条件を満たすこと</a:t>
            </a:r>
            <a:endParaRPr lang="en-US" altLang="ja-JP" sz="2400" b="1"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b="1" dirty="0">
                <a:latin typeface="ＭＳ Ｐゴシック" panose="020B0600070205080204" pitchFamily="50" charset="-128"/>
                <a:ea typeface="ＭＳ Ｐゴシック" panose="020B0600070205080204" pitchFamily="50" charset="-128"/>
              </a:rPr>
              <a:t>イ．建築主が国ではないこと</a:t>
            </a:r>
            <a:endParaRPr lang="en-US" altLang="ja-JP" sz="2400" b="1"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b="1" dirty="0">
                <a:latin typeface="ＭＳ Ｐゴシック" panose="020B0600070205080204" pitchFamily="50" charset="-128"/>
                <a:ea typeface="ＭＳ Ｐゴシック" panose="020B0600070205080204" pitchFamily="50" charset="-128"/>
              </a:rPr>
              <a:t>ウ．本事業以外の国からの助成を受けていないもの</a:t>
            </a:r>
            <a:endParaRPr lang="en-US" altLang="ja-JP" sz="2400" b="1"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b="1" dirty="0">
                <a:latin typeface="ＭＳ Ｐゴシック" panose="020B0600070205080204" pitchFamily="50" charset="-128"/>
                <a:ea typeface="ＭＳ Ｐゴシック" panose="020B0600070205080204" pitchFamily="50" charset="-128"/>
              </a:rPr>
              <a:t>エ．反社会的勢力が整備し、又は所有するものでないもの</a:t>
            </a:r>
            <a:endParaRPr lang="en-US" altLang="ja-JP" sz="2400" b="1"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b="1" dirty="0">
                <a:latin typeface="ＭＳ Ｐゴシック" panose="020B0600070205080204" pitchFamily="50" charset="-128"/>
                <a:ea typeface="ＭＳ Ｐゴシック" panose="020B0600070205080204" pitchFamily="50" charset="-128"/>
              </a:rPr>
              <a:t>オ．事業終了後の翌年度から起算して少なくとも５年間、</a:t>
            </a:r>
            <a:endParaRPr lang="en-US" altLang="ja-JP" sz="2400" b="1"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b="1" dirty="0">
                <a:latin typeface="ＭＳ Ｐゴシック" panose="020B0600070205080204" pitchFamily="50" charset="-128"/>
                <a:ea typeface="ＭＳ Ｐゴシック" panose="020B0600070205080204" pitchFamily="50" charset="-128"/>
              </a:rPr>
              <a:t>　　　事業申請時の公共建築物等の用途を継続するもの</a:t>
            </a:r>
            <a:endParaRPr lang="en-US" altLang="ja-JP" sz="2400" b="1"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b="1" dirty="0">
                <a:latin typeface="ＭＳ Ｐゴシック" panose="020B0600070205080204" pitchFamily="50" charset="-128"/>
                <a:ea typeface="ＭＳ Ｐゴシック" panose="020B0600070205080204" pitchFamily="50" charset="-128"/>
              </a:rPr>
              <a:t>カ．新築、増改築又は修繕等をする助成対象の床面積</a:t>
            </a:r>
            <a:endParaRPr lang="en-US" altLang="ja-JP" sz="2400" b="1"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b="1" dirty="0">
                <a:latin typeface="ＭＳ Ｐゴシック" panose="020B0600070205080204" pitchFamily="50" charset="-128"/>
                <a:ea typeface="ＭＳ Ｐゴシック" panose="020B0600070205080204" pitchFamily="50" charset="-128"/>
              </a:rPr>
              <a:t>　　（建築物の住居部分を除く。）が </a:t>
            </a:r>
            <a:r>
              <a:rPr lang="en-US" altLang="ja-JP" sz="2400" b="1" dirty="0">
                <a:latin typeface="ＭＳ Ｐゴシック" panose="020B0600070205080204" pitchFamily="50" charset="-128"/>
                <a:ea typeface="ＭＳ Ｐゴシック" panose="020B0600070205080204" pitchFamily="50" charset="-128"/>
              </a:rPr>
              <a:t>10㎡</a:t>
            </a:r>
            <a:r>
              <a:rPr lang="ja-JP" altLang="en-US" sz="2400" b="1" dirty="0">
                <a:latin typeface="ＭＳ Ｐゴシック" panose="020B0600070205080204" pitchFamily="50" charset="-128"/>
                <a:ea typeface="ＭＳ Ｐゴシック" panose="020B0600070205080204" pitchFamily="50" charset="-128"/>
              </a:rPr>
              <a:t>を超えるものであること</a:t>
            </a:r>
            <a:endParaRPr lang="en-US" altLang="ja-JP" sz="24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518774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35F55F0-08CD-0644-9681-9C4EA8D47DC8}"/>
              </a:ext>
            </a:extLst>
          </p:cNvPr>
          <p:cNvSpPr txBox="1"/>
          <p:nvPr/>
        </p:nvSpPr>
        <p:spPr>
          <a:xfrm>
            <a:off x="0" y="28636"/>
            <a:ext cx="9906000" cy="707886"/>
          </a:xfrm>
          <a:prstGeom prst="rect">
            <a:avLst/>
          </a:prstGeom>
          <a:noFill/>
        </p:spPr>
        <p:txBody>
          <a:bodyPr wrap="square" rtlCol="0">
            <a:spAutoFit/>
          </a:bodyPr>
          <a:lstStyle/>
          <a:p>
            <a:r>
              <a:rPr lang="ja-JP" altLang="en-US" sz="4000" b="1" dirty="0">
                <a:solidFill>
                  <a:schemeClr val="bg1"/>
                </a:solidFill>
                <a:latin typeface="ＭＳ Ｐゴシック" panose="020B0600070205080204" pitchFamily="50" charset="-128"/>
                <a:ea typeface="ＭＳ Ｐゴシック" panose="020B0600070205080204" pitchFamily="50" charset="-128"/>
              </a:rPr>
              <a:t>助成対象となる木材利用 　</a:t>
            </a:r>
            <a:r>
              <a:rPr lang="ja-JP" altLang="en-US" sz="3200" b="1" dirty="0">
                <a:solidFill>
                  <a:schemeClr val="bg1"/>
                </a:solidFill>
                <a:latin typeface="ＭＳ Ｐゴシック" panose="020B0600070205080204" pitchFamily="50" charset="-128"/>
                <a:ea typeface="ＭＳ Ｐゴシック" panose="020B0600070205080204" pitchFamily="50" charset="-128"/>
              </a:rPr>
              <a:t>（第６関係）</a:t>
            </a:r>
            <a:endParaRPr lang="ja-JP" altLang="en-US" sz="3600" b="1" dirty="0">
              <a:solidFill>
                <a:schemeClr val="bg1"/>
              </a:solidFill>
              <a:latin typeface="ＭＳ Ｐゴシック" panose="020B0600070205080204" pitchFamily="50" charset="-128"/>
              <a:ea typeface="ＭＳ Ｐゴシック" panose="020B0600070205080204" pitchFamily="50" charset="-128"/>
            </a:endParaRPr>
          </a:p>
        </p:txBody>
      </p:sp>
      <p:sp>
        <p:nvSpPr>
          <p:cNvPr id="15" name="Rectangle 4">
            <a:extLst>
              <a:ext uri="{FF2B5EF4-FFF2-40B4-BE49-F238E27FC236}">
                <a16:creationId xmlns:a16="http://schemas.microsoft.com/office/drawing/2014/main" id="{A57446B8-5F8F-5B46-9A04-9D382773F1EE}"/>
              </a:ext>
            </a:extLst>
          </p:cNvPr>
          <p:cNvSpPr>
            <a:spLocks noChangeArrowheads="1"/>
          </p:cNvSpPr>
          <p:nvPr/>
        </p:nvSpPr>
        <p:spPr bwMode="auto">
          <a:xfrm>
            <a:off x="1257303" y="724969"/>
            <a:ext cx="184731" cy="342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endParaRPr lang="en-US" altLang="ja-JP" sz="1625" dirty="0">
              <a:latin typeface="ＭＳ Ｐゴシック" panose="020B0600070205080204" pitchFamily="50" charset="-128"/>
            </a:endParaRPr>
          </a:p>
        </p:txBody>
      </p:sp>
      <p:sp>
        <p:nvSpPr>
          <p:cNvPr id="7" name="正方形/長方形 6">
            <a:extLst>
              <a:ext uri="{FF2B5EF4-FFF2-40B4-BE49-F238E27FC236}">
                <a16:creationId xmlns:a16="http://schemas.microsoft.com/office/drawing/2014/main" id="{5D20EF88-C372-432E-840D-7305FBE0477C}"/>
              </a:ext>
            </a:extLst>
          </p:cNvPr>
          <p:cNvSpPr/>
          <p:nvPr/>
        </p:nvSpPr>
        <p:spPr>
          <a:xfrm>
            <a:off x="623418" y="912014"/>
            <a:ext cx="9058570" cy="369332"/>
          </a:xfrm>
          <a:prstGeom prst="rect">
            <a:avLst/>
          </a:prstGeom>
          <a:solidFill>
            <a:schemeClr val="bg1"/>
          </a:solidFill>
          <a:ln>
            <a:solidFill>
              <a:schemeClr val="tx1"/>
            </a:solidFill>
          </a:ln>
        </p:spPr>
        <p:txBody>
          <a:bodyPr wrap="square">
            <a:spAutoFit/>
          </a:bodyPr>
          <a:lstStyle/>
          <a:p>
            <a:pPr marL="179388" indent="-179388" algn="ctr"/>
            <a:r>
              <a:rPr lang="ja-JP" altLang="en-US" b="1" dirty="0">
                <a:latin typeface="ＭＳ Ｐゴシック" panose="020B0600070205080204" pitchFamily="50" charset="-128"/>
                <a:ea typeface="ＭＳ Ｐゴシック" panose="020B0600070205080204" pitchFamily="50" charset="-128"/>
              </a:rPr>
              <a:t>居住用途部分の木材製品の利用は除く</a:t>
            </a:r>
          </a:p>
        </p:txBody>
      </p:sp>
      <p:sp>
        <p:nvSpPr>
          <p:cNvPr id="8" name="正方形/長方形 7">
            <a:extLst>
              <a:ext uri="{FF2B5EF4-FFF2-40B4-BE49-F238E27FC236}">
                <a16:creationId xmlns:a16="http://schemas.microsoft.com/office/drawing/2014/main" id="{AEBAB6FC-6799-47FC-A513-2B0061CBD083}"/>
              </a:ext>
            </a:extLst>
          </p:cNvPr>
          <p:cNvSpPr/>
          <p:nvPr/>
        </p:nvSpPr>
        <p:spPr>
          <a:xfrm>
            <a:off x="224011" y="1653070"/>
            <a:ext cx="9058569" cy="1497526"/>
          </a:xfrm>
          <a:prstGeom prst="rect">
            <a:avLst/>
          </a:prstGeom>
          <a:solidFill>
            <a:schemeClr val="bg1"/>
          </a:solidFill>
          <a:ln>
            <a:noFill/>
          </a:ln>
        </p:spPr>
        <p:txBody>
          <a:bodyPr wrap="square">
            <a:spAutoFit/>
          </a:bodyPr>
          <a:lstStyle/>
          <a:p>
            <a:pPr>
              <a:lnSpc>
                <a:spcPct val="150000"/>
              </a:lnSpc>
            </a:pPr>
            <a:r>
              <a:rPr lang="ja-JP" altLang="en-US" sz="2400" b="1" u="sng" dirty="0">
                <a:latin typeface="ＭＳ Ｐゴシック" panose="020B0600070205080204" pitchFamily="50" charset="-128"/>
                <a:ea typeface="ＭＳ Ｐゴシック" panose="020B0600070205080204" pitchFamily="50" charset="-128"/>
              </a:rPr>
              <a:t>構造材</a:t>
            </a:r>
            <a:endParaRPr lang="en-US" altLang="ja-JP" sz="2400" b="1" u="sng" dirty="0">
              <a:latin typeface="ＭＳ Ｐゴシック" panose="020B0600070205080204" pitchFamily="50" charset="-128"/>
              <a:ea typeface="ＭＳ Ｐゴシック" panose="020B0600070205080204" pitchFamily="50" charset="-128"/>
            </a:endParaRPr>
          </a:p>
          <a:p>
            <a:pPr>
              <a:lnSpc>
                <a:spcPct val="150000"/>
              </a:lnSpc>
            </a:pPr>
            <a:r>
              <a:rPr lang="ja-JP" altLang="en-US" sz="2000" b="1" dirty="0">
                <a:latin typeface="ＭＳ Ｐゴシック" panose="020B0600070205080204" pitchFamily="50" charset="-128"/>
                <a:ea typeface="ＭＳ Ｐゴシック" panose="020B0600070205080204" pitchFamily="50" charset="-128"/>
              </a:rPr>
              <a:t>　新築、増築、改築など</a:t>
            </a:r>
            <a:endParaRPr lang="en-US" altLang="ja-JP" sz="2000" b="1" dirty="0">
              <a:latin typeface="ＭＳ Ｐゴシック" panose="020B0600070205080204" pitchFamily="50" charset="-128"/>
              <a:ea typeface="ＭＳ Ｐゴシック" panose="020B0600070205080204" pitchFamily="50" charset="-128"/>
            </a:endParaRPr>
          </a:p>
          <a:p>
            <a:pPr>
              <a:lnSpc>
                <a:spcPct val="150000"/>
              </a:lnSpc>
            </a:pPr>
            <a:r>
              <a:rPr lang="ja-JP" altLang="en-US" sz="2000" b="1" dirty="0">
                <a:latin typeface="ＭＳ Ｐゴシック" panose="020B0600070205080204" pitchFamily="50" charset="-128"/>
                <a:ea typeface="ＭＳ Ｐゴシック" panose="020B0600070205080204" pitchFamily="50" charset="-128"/>
              </a:rPr>
              <a:t>　全部または一部に木材製品を使用した構造材を</a:t>
            </a:r>
            <a:r>
              <a:rPr lang="ja-JP" altLang="en-US" sz="2000" b="1" dirty="0">
                <a:solidFill>
                  <a:srgbClr val="FF0000"/>
                </a:solidFill>
                <a:latin typeface="ＭＳ Ｐゴシック" panose="020B0600070205080204" pitchFamily="50" charset="-128"/>
                <a:ea typeface="ＭＳ Ｐゴシック" panose="020B0600070205080204" pitchFamily="50" charset="-128"/>
              </a:rPr>
              <a:t>新規に設置する</a:t>
            </a:r>
            <a:r>
              <a:rPr lang="ja-JP" altLang="en-US" sz="2000" b="1" dirty="0">
                <a:latin typeface="ＭＳ Ｐゴシック" panose="020B0600070205080204" pitchFamily="50" charset="-128"/>
                <a:ea typeface="ＭＳ Ｐゴシック" panose="020B0600070205080204" pitchFamily="50" charset="-128"/>
              </a:rPr>
              <a:t>場合に限る</a:t>
            </a:r>
            <a:endParaRPr lang="en-US" altLang="ja-JP" sz="2000" b="1" dirty="0">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3D66C284-8A0D-4BE5-A9EC-1C7E7906DB73}"/>
              </a:ext>
            </a:extLst>
          </p:cNvPr>
          <p:cNvSpPr/>
          <p:nvPr/>
        </p:nvSpPr>
        <p:spPr>
          <a:xfrm>
            <a:off x="224011" y="3429000"/>
            <a:ext cx="9058569" cy="1035861"/>
          </a:xfrm>
          <a:prstGeom prst="rect">
            <a:avLst/>
          </a:prstGeom>
          <a:solidFill>
            <a:schemeClr val="bg1"/>
          </a:solidFill>
          <a:ln>
            <a:noFill/>
          </a:ln>
        </p:spPr>
        <p:txBody>
          <a:bodyPr wrap="square">
            <a:spAutoFit/>
          </a:bodyPr>
          <a:lstStyle/>
          <a:p>
            <a:pPr>
              <a:lnSpc>
                <a:spcPct val="150000"/>
              </a:lnSpc>
            </a:pPr>
            <a:r>
              <a:rPr lang="ja-JP" altLang="en-US" sz="2400" b="1" u="sng" dirty="0">
                <a:latin typeface="ＭＳ Ｐゴシック" panose="020B0600070205080204" pitchFamily="50" charset="-128"/>
                <a:ea typeface="ＭＳ Ｐゴシック" panose="020B0600070205080204" pitchFamily="50" charset="-128"/>
              </a:rPr>
              <a:t>内装材</a:t>
            </a:r>
            <a:endParaRPr lang="en-US" altLang="ja-JP" sz="2400" b="1" u="sng" dirty="0">
              <a:latin typeface="ＭＳ Ｐゴシック" panose="020B0600070205080204" pitchFamily="50" charset="-128"/>
              <a:ea typeface="ＭＳ Ｐゴシック" panose="020B0600070205080204" pitchFamily="50" charset="-128"/>
            </a:endParaRPr>
          </a:p>
          <a:p>
            <a:pPr>
              <a:lnSpc>
                <a:spcPct val="150000"/>
              </a:lnSpc>
            </a:pPr>
            <a:r>
              <a:rPr lang="ja-JP" altLang="en-US" sz="2000" b="1" dirty="0">
                <a:latin typeface="ＭＳ Ｐゴシック" panose="020B0600070205080204" pitchFamily="50" charset="-128"/>
                <a:ea typeface="ＭＳ Ｐゴシック" panose="020B0600070205080204" pitchFamily="50" charset="-128"/>
              </a:rPr>
              <a:t>　仕上げの表面に新規に木材製品を用いる場合</a:t>
            </a:r>
            <a:r>
              <a:rPr lang="ja-JP" altLang="en-US" b="1" dirty="0">
                <a:latin typeface="ＭＳ Ｐゴシック" panose="020B0600070205080204" pitchFamily="50" charset="-128"/>
                <a:ea typeface="ＭＳ Ｐゴシック" panose="020B0600070205080204" pitchFamily="50" charset="-128"/>
              </a:rPr>
              <a:t>（構造材区分との併用は原則不可）</a:t>
            </a:r>
            <a:endParaRPr lang="en-US" altLang="ja-JP" sz="20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82132253"/>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3640</TotalTime>
  <Words>3414</Words>
  <Application>Microsoft Office PowerPoint</Application>
  <PresentationFormat>A4 210 x 297 mm</PresentationFormat>
  <Paragraphs>389</Paragraphs>
  <Slides>33</Slides>
  <Notes>31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33</vt:i4>
      </vt:variant>
    </vt:vector>
  </HeadingPairs>
  <TitlesOfParts>
    <vt:vector size="39" baseType="lpstr">
      <vt:lpstr>ＭＳ Ｐゴシック</vt:lpstr>
      <vt:lpstr>游ゴシック</vt:lpstr>
      <vt:lpstr>Arial</vt:lpstr>
      <vt:lpstr>Calibri</vt:lpstr>
      <vt:lpstr>Calibri Light</vt:lpstr>
      <vt:lpstr>Office Theme</vt:lpstr>
      <vt:lpstr>令和2年度 過剰木材在庫利用緊急対策事業</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過剰木材在庫利用緊急対策事業　条件</dc:title>
  <dc:creator>soumu31</dc:creator>
  <cp:lastModifiedBy>vip-kyotofu</cp:lastModifiedBy>
  <cp:revision>144</cp:revision>
  <cp:lastPrinted>2020-08-27T06:24:56Z</cp:lastPrinted>
  <dcterms:created xsi:type="dcterms:W3CDTF">2020-05-13T02:14:38Z</dcterms:created>
  <dcterms:modified xsi:type="dcterms:W3CDTF">2020-08-27T06:34:27Z</dcterms:modified>
</cp:coreProperties>
</file>